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embeddings/Microsoft_Equation3.bin" ContentType="application/vnd.openxmlformats-officedocument.oleObject"/>
  <Override PartName="/ppt/notesSlides/notesSlide12.xml" ContentType="application/vnd.openxmlformats-officedocument.presentationml.notes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jpeg" ContentType="image/jpeg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17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7.xml" ContentType="application/vnd.openxmlformats-officedocument.presentationml.slide+xml"/>
  <Override PartName="/ppt/slides/slide2.xml" ContentType="application/vnd.openxmlformats-officedocument.presentationml.slide+xml"/>
  <Override PartName="/ppt/embeddings/Microsoft_Equation4.bin" ContentType="application/vnd.openxmlformats-officedocument.oleObject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8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embeddings/Microsoft_Equation5.bin" ContentType="application/vnd.openxmlformats-officedocument.oleObject"/>
  <Override PartName="/ppt/notesSlides/notesSlide14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embeddings/Microsoft_Equation1.bin" ContentType="application/vnd.openxmlformats-officedocument.oleObject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Default Extension="wmf" ContentType="image/x-wmf"/>
  <Override PartName="/ppt/notesSlides/notesSlide8.xml" ContentType="application/vnd.openxmlformats-officedocument.presentationml.notesSlide+xml"/>
  <Override PartName="/ppt/embeddings/Microsoft_Equation6.bin" ContentType="application/vnd.openxmlformats-officedocument.oleObject"/>
  <Override PartName="/ppt/slideLayouts/slideLayout4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s/slide25.xml" ContentType="application/vnd.openxmlformats-officedocument.presentationml.slide+xml"/>
  <Override PartName="/ppt/embeddings/Microsoft_Equation2.bin" ContentType="application/vnd.openxmlformats-officedocument.oleObject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32"/>
  </p:notesMasterIdLst>
  <p:sldIdLst>
    <p:sldId id="256" r:id="rId2"/>
    <p:sldId id="279" r:id="rId3"/>
    <p:sldId id="280" r:id="rId4"/>
    <p:sldId id="278" r:id="rId5"/>
    <p:sldId id="277" r:id="rId6"/>
    <p:sldId id="259" r:id="rId7"/>
    <p:sldId id="260" r:id="rId8"/>
    <p:sldId id="258" r:id="rId9"/>
    <p:sldId id="281" r:id="rId10"/>
    <p:sldId id="282" r:id="rId11"/>
    <p:sldId id="261" r:id="rId12"/>
    <p:sldId id="263" r:id="rId13"/>
    <p:sldId id="264" r:id="rId14"/>
    <p:sldId id="265" r:id="rId15"/>
    <p:sldId id="266" r:id="rId16"/>
    <p:sldId id="267" r:id="rId17"/>
    <p:sldId id="268" r:id="rId18"/>
    <p:sldId id="284" r:id="rId19"/>
    <p:sldId id="269" r:id="rId20"/>
    <p:sldId id="288" r:id="rId21"/>
    <p:sldId id="289" r:id="rId22"/>
    <p:sldId id="270" r:id="rId23"/>
    <p:sldId id="285" r:id="rId24"/>
    <p:sldId id="286" r:id="rId25"/>
    <p:sldId id="287" r:id="rId26"/>
    <p:sldId id="272" r:id="rId27"/>
    <p:sldId id="273" r:id="rId28"/>
    <p:sldId id="274" r:id="rId29"/>
    <p:sldId id="290" r:id="rId30"/>
    <p:sldId id="276" r:id="rId3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90FF05"/>
    <a:srgbClr val="CFFF6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0597" autoAdjust="0"/>
    <p:restoredTop sz="94660"/>
  </p:normalViewPr>
  <p:slideViewPr>
    <p:cSldViewPr>
      <p:cViewPr>
        <p:scale>
          <a:sx n="80" d="100"/>
          <a:sy n="80" d="100"/>
        </p:scale>
        <p:origin x="-1368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124EF0-1753-485A-85C4-A397782BC7D2}" type="datetimeFigureOut">
              <a:rPr lang="zh-CN" altLang="en-US" smtClean="0"/>
              <a:pPr/>
              <a:t>6/28/13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BC376-6631-4BA5-98A6-9B0D3B3E63A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BC376-6631-4BA5-98A6-9B0D3B3E63AB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BC376-6631-4BA5-98A6-9B0D3B3E63AB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BC376-6631-4BA5-98A6-9B0D3B3E63AB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BC376-6631-4BA5-98A6-9B0D3B3E63AB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BC376-6631-4BA5-98A6-9B0D3B3E63AB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BC376-6631-4BA5-98A6-9B0D3B3E63AB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BC376-6631-4BA5-98A6-9B0D3B3E63AB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BC376-6631-4BA5-98A6-9B0D3B3E63AB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BC376-6631-4BA5-98A6-9B0D3B3E63AB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BC376-6631-4BA5-98A6-9B0D3B3E63AB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BC376-6631-4BA5-98A6-9B0D3B3E63AB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BC376-6631-4BA5-98A6-9B0D3B3E63AB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BC376-6631-4BA5-98A6-9B0D3B3E63AB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BC376-6631-4BA5-98A6-9B0D3B3E63AB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BC376-6631-4BA5-98A6-9B0D3B3E63AB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BC376-6631-4BA5-98A6-9B0D3B3E63AB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BC376-6631-4BA5-98A6-9B0D3B3E63AB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BC376-6631-4BA5-98A6-9B0D3B3E63AB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A7D3-4342-4E82-ADA1-8292299225C6}" type="datetimeFigureOut">
              <a:rPr lang="zh-CN" altLang="en-US" smtClean="0"/>
              <a:pPr/>
              <a:t>6/28/13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A4062-7E49-4F5E-B4ED-30093352D8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A7D3-4342-4E82-ADA1-8292299225C6}" type="datetimeFigureOut">
              <a:rPr lang="zh-CN" altLang="en-US" smtClean="0"/>
              <a:pPr/>
              <a:t>6/28/13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A4062-7E49-4F5E-B4ED-30093352D8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A7D3-4342-4E82-ADA1-8292299225C6}" type="datetimeFigureOut">
              <a:rPr lang="zh-CN" altLang="en-US" smtClean="0"/>
              <a:pPr/>
              <a:t>6/28/13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A4062-7E49-4F5E-B4ED-30093352D8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A7D3-4342-4E82-ADA1-8292299225C6}" type="datetimeFigureOut">
              <a:rPr lang="zh-CN" altLang="en-US" smtClean="0"/>
              <a:pPr/>
              <a:t>6/28/13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A4062-7E49-4F5E-B4ED-30093352D8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A7D3-4342-4E82-ADA1-8292299225C6}" type="datetimeFigureOut">
              <a:rPr lang="zh-CN" altLang="en-US" smtClean="0"/>
              <a:pPr/>
              <a:t>6/28/13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A4062-7E49-4F5E-B4ED-30093352D8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A7D3-4342-4E82-ADA1-8292299225C6}" type="datetimeFigureOut">
              <a:rPr lang="zh-CN" altLang="en-US" smtClean="0"/>
              <a:pPr/>
              <a:t>6/28/13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A4062-7E49-4F5E-B4ED-30093352D8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A7D3-4342-4E82-ADA1-8292299225C6}" type="datetimeFigureOut">
              <a:rPr lang="zh-CN" altLang="en-US" smtClean="0"/>
              <a:pPr/>
              <a:t>6/28/13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A4062-7E49-4F5E-B4ED-30093352D8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A7D3-4342-4E82-ADA1-8292299225C6}" type="datetimeFigureOut">
              <a:rPr lang="zh-CN" altLang="en-US" smtClean="0"/>
              <a:pPr/>
              <a:t>6/28/13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A4062-7E49-4F5E-B4ED-30093352D8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A7D3-4342-4E82-ADA1-8292299225C6}" type="datetimeFigureOut">
              <a:rPr lang="zh-CN" altLang="en-US" smtClean="0"/>
              <a:pPr/>
              <a:t>6/28/13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A4062-7E49-4F5E-B4ED-30093352D8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A7D3-4342-4E82-ADA1-8292299225C6}" type="datetimeFigureOut">
              <a:rPr lang="zh-CN" altLang="en-US" smtClean="0"/>
              <a:pPr/>
              <a:t>6/28/13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A4062-7E49-4F5E-B4ED-30093352D8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A7D3-4342-4E82-ADA1-8292299225C6}" type="datetimeFigureOut">
              <a:rPr lang="zh-CN" altLang="en-US" smtClean="0"/>
              <a:pPr/>
              <a:t>6/28/13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A4062-7E49-4F5E-B4ED-30093352D8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EA7D3-4342-4E82-ADA1-8292299225C6}" type="datetimeFigureOut">
              <a:rPr lang="zh-CN" altLang="en-US" smtClean="0"/>
              <a:pPr/>
              <a:t>6/28/13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A4062-7E49-4F5E-B4ED-30093352D8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00009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12.png"/><Relationship Id="rId5" Type="http://schemas.openxmlformats.org/officeDocument/2006/relationships/oleObject" Target="../embeddings/Microsoft_Equation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Microsoft_Equation2.bin"/><Relationship Id="rId5" Type="http://schemas.openxmlformats.org/officeDocument/2006/relationships/image" Target="../media/image14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Microsoft_Equation3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Microsoft_Equation4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Microsoft_Equation5.bin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Microsoft_Equation6.bin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20" Type="http://schemas.openxmlformats.org/officeDocument/2006/relationships/image" Target="../media/image40.png"/><Relationship Id="rId21" Type="http://schemas.openxmlformats.org/officeDocument/2006/relationships/image" Target="../media/image41.png"/><Relationship Id="rId22" Type="http://schemas.openxmlformats.org/officeDocument/2006/relationships/image" Target="../media/image42.png"/><Relationship Id="rId23" Type="http://schemas.openxmlformats.org/officeDocument/2006/relationships/image" Target="../media/image43.png"/><Relationship Id="rId24" Type="http://schemas.openxmlformats.org/officeDocument/2006/relationships/image" Target="../media/image44.png"/><Relationship Id="rId25" Type="http://schemas.openxmlformats.org/officeDocument/2006/relationships/image" Target="../media/image45.png"/><Relationship Id="rId26" Type="http://schemas.openxmlformats.org/officeDocument/2006/relationships/image" Target="../media/image46.png"/><Relationship Id="rId27" Type="http://schemas.openxmlformats.org/officeDocument/2006/relationships/image" Target="../media/image47.png"/><Relationship Id="rId28" Type="http://schemas.openxmlformats.org/officeDocument/2006/relationships/image" Target="../media/image48.png"/><Relationship Id="rId29" Type="http://schemas.openxmlformats.org/officeDocument/2006/relationships/image" Target="../media/image49.png"/><Relationship Id="rId30" Type="http://schemas.openxmlformats.org/officeDocument/2006/relationships/image" Target="../media/image50.png"/><Relationship Id="rId31" Type="http://schemas.openxmlformats.org/officeDocument/2006/relationships/image" Target="../media/image51.png"/><Relationship Id="rId32" Type="http://schemas.openxmlformats.org/officeDocument/2006/relationships/image" Target="../media/image52.png"/><Relationship Id="rId10" Type="http://schemas.openxmlformats.org/officeDocument/2006/relationships/image" Target="../media/image30.png"/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34.png"/><Relationship Id="rId15" Type="http://schemas.openxmlformats.org/officeDocument/2006/relationships/image" Target="../media/image35.jpeg"/><Relationship Id="rId16" Type="http://schemas.openxmlformats.org/officeDocument/2006/relationships/image" Target="../media/image36.png"/><Relationship Id="rId17" Type="http://schemas.openxmlformats.org/officeDocument/2006/relationships/image" Target="../media/image37.png"/><Relationship Id="rId18" Type="http://schemas.openxmlformats.org/officeDocument/2006/relationships/image" Target="../media/image38.png"/><Relationship Id="rId19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7158" y="1654175"/>
            <a:ext cx="8358246" cy="1470025"/>
          </a:xfrm>
        </p:spPr>
        <p:txBody>
          <a:bodyPr>
            <a:noAutofit/>
          </a:bodyPr>
          <a:lstStyle/>
          <a:p>
            <a:r>
              <a:rPr lang="en-US" altLang="zh-CN" sz="4000" b="1" dirty="0" smtClean="0">
                <a:latin typeface="+mn-lt"/>
                <a:ea typeface="Ebrima" pitchFamily="2" charset="0"/>
                <a:cs typeface="Ebrima" pitchFamily="2" charset="0"/>
              </a:rPr>
              <a:t>A Scale and Rotation Invariant Approach to Tracking Human Body Part </a:t>
            </a:r>
            <a:r>
              <a:rPr lang="en-US" altLang="zh-CN" sz="4000" b="1" smtClean="0">
                <a:latin typeface="+mn-lt"/>
                <a:ea typeface="Ebrima" pitchFamily="2" charset="0"/>
                <a:cs typeface="Ebrima" pitchFamily="2" charset="0"/>
              </a:rPr>
              <a:t>Regions in Videos</a:t>
            </a:r>
            <a:endParaRPr lang="zh-CN" altLang="en-US" sz="4000" b="1" dirty="0">
              <a:latin typeface="+mn-lt"/>
              <a:ea typeface="MS PGothic" pitchFamily="34" charset="-128"/>
              <a:cs typeface="Ebrima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76418" y="3972160"/>
            <a:ext cx="15716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00" dirty="0" err="1" smtClean="0">
                <a:latin typeface="Cambria Math" pitchFamily="18" charset="0"/>
                <a:ea typeface="Cambria Math" pitchFamily="18" charset="0"/>
              </a:rPr>
              <a:t>Yihang</a:t>
            </a:r>
            <a:r>
              <a:rPr lang="en-US" altLang="zh-CN" sz="2500" dirty="0" smtClean="0">
                <a:latin typeface="Cambria Math" pitchFamily="18" charset="0"/>
                <a:ea typeface="Cambria Math" pitchFamily="18" charset="0"/>
              </a:rPr>
              <a:t> Bo</a:t>
            </a:r>
            <a:endParaRPr lang="zh-CN" altLang="en-US" sz="2500" dirty="0">
              <a:latin typeface="Cambria Math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62624" y="3972160"/>
            <a:ext cx="20717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00" dirty="0" err="1" smtClean="0">
                <a:latin typeface="Cambria Math" pitchFamily="18" charset="0"/>
                <a:ea typeface="Cambria Math" pitchFamily="18" charset="0"/>
              </a:rPr>
              <a:t>Hao</a:t>
            </a:r>
            <a:r>
              <a:rPr lang="en-US" altLang="zh-CN" sz="2500" dirty="0" smtClean="0">
                <a:latin typeface="Cambria Math" pitchFamily="18" charset="0"/>
                <a:ea typeface="Cambria Math" pitchFamily="18" charset="0"/>
              </a:rPr>
              <a:t> Jiang</a:t>
            </a:r>
            <a:endParaRPr lang="zh-CN" altLang="en-US" sz="2500" dirty="0">
              <a:latin typeface="Cambria Math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4824" y="4472226"/>
            <a:ext cx="4267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500" i="1" dirty="0" smtClean="0">
                <a:latin typeface="Cambria Math" pitchFamily="18" charset="0"/>
                <a:ea typeface="Cambria Math" pitchFamily="18" charset="0"/>
              </a:rPr>
              <a:t>Institute of Automation, CAS</a:t>
            </a:r>
          </a:p>
          <a:p>
            <a:pPr algn="ctr"/>
            <a:r>
              <a:rPr lang="en-US" altLang="zh-CN" sz="2500" i="1" dirty="0" smtClean="0">
                <a:latin typeface="Cambria Math" pitchFamily="18" charset="0"/>
                <a:ea typeface="Cambria Math" pitchFamily="18" charset="0"/>
              </a:rPr>
              <a:t>Boston College</a:t>
            </a:r>
            <a:endParaRPr lang="zh-CN" altLang="en-US" sz="2500" i="1" dirty="0">
              <a:latin typeface="Cambria Math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76814" y="4472226"/>
            <a:ext cx="33575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500" i="1" dirty="0" smtClean="0">
                <a:latin typeface="Cambria Math" pitchFamily="18" charset="0"/>
                <a:ea typeface="Cambria Math" pitchFamily="18" charset="0"/>
              </a:rPr>
              <a:t>Boston College</a:t>
            </a:r>
            <a:endParaRPr lang="zh-CN" altLang="en-US" sz="2500" i="1" dirty="0">
              <a:latin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52600"/>
            <a:ext cx="3490428" cy="3581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990600"/>
            <a:ext cx="4778131" cy="2552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4038600"/>
            <a:ext cx="4605867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Rectangular Part Methods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371600"/>
            <a:ext cx="7140331" cy="381469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86000" y="2057400"/>
            <a:ext cx="1447800" cy="381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819400" y="2133600"/>
            <a:ext cx="866775" cy="276225"/>
          </a:xfrm>
          <a:prstGeom prst="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600200" y="2819400"/>
            <a:ext cx="217683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>
                <a:solidFill>
                  <a:srgbClr val="000090"/>
                </a:solidFill>
              </a:rPr>
              <a:t>Templates with </a:t>
            </a:r>
          </a:p>
          <a:p>
            <a:r>
              <a:rPr lang="en-US" sz="2500" dirty="0" smtClean="0">
                <a:solidFill>
                  <a:srgbClr val="000090"/>
                </a:solidFill>
              </a:rPr>
              <a:t>Different scales </a:t>
            </a:r>
            <a:endParaRPr lang="en-US" sz="2500" dirty="0">
              <a:solidFill>
                <a:srgbClr val="00009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0" y="2743200"/>
            <a:ext cx="1447800" cy="381000"/>
          </a:xfrm>
          <a:prstGeom prst="rect">
            <a:avLst/>
          </a:prstGeom>
          <a:scene3d>
            <a:camera prst="orthographicFront">
              <a:rot lat="0" lon="0" rev="27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477000" y="3276600"/>
            <a:ext cx="866775" cy="276225"/>
          </a:xfrm>
          <a:prstGeom prst="rect">
            <a:avLst/>
          </a:prstGeom>
          <a:solidFill>
            <a:schemeClr val="accent3"/>
          </a:solidFill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572000" y="3581400"/>
            <a:ext cx="258071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>
                <a:solidFill>
                  <a:srgbClr val="000090"/>
                </a:solidFill>
              </a:rPr>
              <a:t>Templates with </a:t>
            </a:r>
          </a:p>
          <a:p>
            <a:r>
              <a:rPr lang="en-US" sz="2500" dirty="0" smtClean="0">
                <a:solidFill>
                  <a:srgbClr val="000090"/>
                </a:solidFill>
              </a:rPr>
              <a:t>Different rotations </a:t>
            </a:r>
            <a:endParaRPr lang="en-US" sz="2500" dirty="0">
              <a:solidFill>
                <a:srgbClr val="000090"/>
              </a:solidFill>
            </a:endParaRPr>
          </a:p>
        </p:txBody>
      </p:sp>
      <p:cxnSp>
        <p:nvCxnSpPr>
          <p:cNvPr id="13" name="Straight Arrow Connector 12"/>
          <p:cNvCxnSpPr>
            <a:stCxn id="7" idx="0"/>
          </p:cNvCxnSpPr>
          <p:nvPr/>
        </p:nvCxnSpPr>
        <p:spPr>
          <a:xfrm rot="5400000" flipH="1" flipV="1">
            <a:off x="2677809" y="2525409"/>
            <a:ext cx="304800" cy="2831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6800" y="5562600"/>
            <a:ext cx="670689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/>
              <a:t>If the target scale and rotation are unknown, local part </a:t>
            </a:r>
          </a:p>
          <a:p>
            <a:r>
              <a:rPr lang="en-US" sz="2300" dirty="0" smtClean="0"/>
              <a:t>extraction becomes a very slow process.</a:t>
            </a:r>
            <a:endParaRPr lang="en-US" sz="2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Finding Body Part Regions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143000"/>
            <a:ext cx="7086600" cy="46236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the Method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914400"/>
            <a:ext cx="6553200" cy="31585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4343400"/>
            <a:ext cx="8839200" cy="201593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§"/>
            </a:pPr>
            <a:r>
              <a:rPr lang="en-US" sz="2500" dirty="0" smtClean="0"/>
              <a:t> We track human body part regions (arm, leg and torso) in videos.</a:t>
            </a:r>
          </a:p>
          <a:p>
            <a:pPr>
              <a:buFont typeface="Wingdings" charset="2"/>
              <a:buChar char="§"/>
            </a:pPr>
            <a:endParaRPr lang="en-US" sz="2500" dirty="0" smtClean="0"/>
          </a:p>
          <a:p>
            <a:pPr>
              <a:buFont typeface="Wingdings" charset="2"/>
              <a:buChar char="§"/>
            </a:pPr>
            <a:r>
              <a:rPr lang="en-US" sz="2500" dirty="0" smtClean="0"/>
              <a:t> Our model considers spatial and temporal coupling among parts.</a:t>
            </a:r>
          </a:p>
          <a:p>
            <a:pPr>
              <a:buFont typeface="Wingdings" charset="2"/>
              <a:buChar char="§"/>
            </a:pPr>
            <a:endParaRPr lang="en-US" sz="2500" dirty="0" smtClean="0"/>
          </a:p>
          <a:p>
            <a:pPr>
              <a:buFont typeface="Wingdings" charset="2"/>
              <a:buChar char="§"/>
            </a:pPr>
            <a:r>
              <a:rPr lang="en-US" sz="2500" dirty="0" smtClean="0"/>
              <a:t> It is invariant to scale and rotation.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60" descr="overvi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928670"/>
            <a:ext cx="8056500" cy="531513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Tracking Body Part Regions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nontree_graphmode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298" y="1631033"/>
            <a:ext cx="8387403" cy="4083983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Non-tree Model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82916" y="6031468"/>
            <a:ext cx="5532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Body part coupling between two successive video frames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Region Candidates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4267200" y="1371600"/>
            <a:ext cx="4114800" cy="4038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/>
              <a:t>Object class independent </a:t>
            </a:r>
          </a:p>
          <a:p>
            <a:pPr algn="ctr"/>
            <a:r>
              <a:rPr lang="en-US" sz="3000" smtClean="0"/>
              <a:t>Region Proposals</a:t>
            </a:r>
            <a:endParaRPr lang="en-US" sz="4000" dirty="0"/>
          </a:p>
        </p:txBody>
      </p:sp>
      <p:sp>
        <p:nvSpPr>
          <p:cNvPr id="29" name="Rectangle 28"/>
          <p:cNvSpPr/>
          <p:nvPr/>
        </p:nvSpPr>
        <p:spPr>
          <a:xfrm>
            <a:off x="914400" y="1371600"/>
            <a:ext cx="3352800" cy="4038600"/>
          </a:xfrm>
          <a:prstGeom prst="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 smtClean="0"/>
              <a:t>Superpixels</a:t>
            </a:r>
            <a:endParaRPr lang="en-US" sz="3000" dirty="0"/>
          </a:p>
        </p:txBody>
      </p:sp>
      <p:sp>
        <p:nvSpPr>
          <p:cNvPr id="5" name="TextBox 4"/>
          <p:cNvSpPr txBox="1"/>
          <p:nvPr/>
        </p:nvSpPr>
        <p:spPr>
          <a:xfrm>
            <a:off x="833403" y="6248400"/>
            <a:ext cx="8081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Ian </a:t>
            </a:r>
            <a:r>
              <a:rPr lang="en-US" dirty="0" err="1" smtClean="0"/>
              <a:t>Endres</a:t>
            </a:r>
            <a:r>
              <a:rPr lang="en-US" dirty="0" smtClean="0"/>
              <a:t>, and Derek </a:t>
            </a:r>
            <a:r>
              <a:rPr lang="en-US" dirty="0" err="1" smtClean="0"/>
              <a:t>Hoiem</a:t>
            </a:r>
            <a:r>
              <a:rPr lang="en-US" dirty="0" smtClean="0"/>
              <a:t>, “Category Independent Object Proposals”, ECCV 2010.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09936" y="5486400"/>
            <a:ext cx="8181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P.F. </a:t>
            </a:r>
            <a:r>
              <a:rPr lang="en-US" dirty="0" err="1" smtClean="0"/>
              <a:t>Felzenszwalb</a:t>
            </a:r>
            <a:r>
              <a:rPr lang="en-US" dirty="0" smtClean="0"/>
              <a:t> and D.P. </a:t>
            </a:r>
            <a:r>
              <a:rPr lang="en-US" dirty="0" err="1" smtClean="0"/>
              <a:t>Huttenlocher</a:t>
            </a:r>
            <a:r>
              <a:rPr lang="en-US" dirty="0" smtClean="0"/>
              <a:t>, Efficient Graph-Based Image Segmentation</a:t>
            </a:r>
          </a:p>
          <a:p>
            <a:r>
              <a:rPr lang="en-US" dirty="0" smtClean="0"/>
              <a:t>International Journal of Computer Vision, Volume 59, Number 2, September 2004.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</a:t>
            </a:r>
            <a:r>
              <a:rPr lang="en-US" dirty="0" err="1" smtClean="0"/>
              <a:t>Superpixels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95400"/>
            <a:ext cx="8077200" cy="46134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838" y="6096000"/>
            <a:ext cx="8076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segmentation (3D </a:t>
            </a:r>
            <a:r>
              <a:rPr lang="en-US" dirty="0" err="1" smtClean="0"/>
              <a:t>superpixels</a:t>
            </a:r>
            <a:r>
              <a:rPr lang="en-US" dirty="0" smtClean="0"/>
              <a:t>) usually do not directly give human part regions.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Partial Background Removal (Optional)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514600"/>
            <a:ext cx="7239000" cy="417998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10000" y="1524000"/>
            <a:ext cx="1295400" cy="609600"/>
          </a:xfrm>
          <a:prstGeom prst="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486400" y="1524000"/>
            <a:ext cx="12954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09800" y="1524000"/>
            <a:ext cx="12954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543800" y="1524000"/>
            <a:ext cx="12954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81000" y="1524000"/>
            <a:ext cx="12954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Curved Connector 10"/>
          <p:cNvCxnSpPr>
            <a:stCxn id="9" idx="0"/>
            <a:endCxn id="5" idx="0"/>
          </p:cNvCxnSpPr>
          <p:nvPr/>
        </p:nvCxnSpPr>
        <p:spPr>
          <a:xfrm rot="5400000" flipH="1" flipV="1">
            <a:off x="2743200" y="-190500"/>
            <a:ext cx="1588" cy="3429000"/>
          </a:xfrm>
          <a:prstGeom prst="curvedConnector3">
            <a:avLst>
              <a:gd name="adj1" fmla="val 31390113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>
            <a:stCxn id="7" idx="0"/>
            <a:endCxn id="5" idx="0"/>
          </p:cNvCxnSpPr>
          <p:nvPr/>
        </p:nvCxnSpPr>
        <p:spPr>
          <a:xfrm rot="5400000" flipH="1" flipV="1">
            <a:off x="3657600" y="723900"/>
            <a:ext cx="1588" cy="1600200"/>
          </a:xfrm>
          <a:prstGeom prst="curvedConnector3">
            <a:avLst>
              <a:gd name="adj1" fmla="val 14395466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6" idx="0"/>
            <a:endCxn id="5" idx="0"/>
          </p:cNvCxnSpPr>
          <p:nvPr/>
        </p:nvCxnSpPr>
        <p:spPr>
          <a:xfrm rot="16200000" flipV="1">
            <a:off x="5295900" y="685800"/>
            <a:ext cx="1588" cy="1676400"/>
          </a:xfrm>
          <a:prstGeom prst="curvedConnector3">
            <a:avLst>
              <a:gd name="adj1" fmla="val 14395466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8" idx="0"/>
            <a:endCxn id="5" idx="0"/>
          </p:cNvCxnSpPr>
          <p:nvPr/>
        </p:nvCxnSpPr>
        <p:spPr>
          <a:xfrm rot="16200000" flipV="1">
            <a:off x="6324600" y="-342900"/>
            <a:ext cx="1588" cy="3733800"/>
          </a:xfrm>
          <a:prstGeom prst="curvedConnector3">
            <a:avLst>
              <a:gd name="adj1" fmla="val 28391058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543800" y="838200"/>
            <a:ext cx="94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warping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943600" y="1078468"/>
            <a:ext cx="94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warping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590800" y="990600"/>
            <a:ext cx="94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warping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914400" y="762000"/>
            <a:ext cx="94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warping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934200" y="1828800"/>
            <a:ext cx="34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752600" y="1828800"/>
            <a:ext cx="34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energyfunc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238375"/>
            <a:ext cx="7215238" cy="2667016"/>
          </a:xfrm>
          <a:prstGeom prst="rect">
            <a:avLst/>
          </a:prstGeom>
        </p:spPr>
      </p:pic>
      <p:sp>
        <p:nvSpPr>
          <p:cNvPr id="16" name="Title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Criteria</a:t>
            </a:r>
            <a:endParaRPr lang="en-US" dirty="0"/>
          </a:p>
        </p:txBody>
      </p:sp>
      <p:sp>
        <p:nvSpPr>
          <p:cNvPr id="17" name="Rounded Rectangular Callout 16"/>
          <p:cNvSpPr/>
          <p:nvPr/>
        </p:nvSpPr>
        <p:spPr>
          <a:xfrm>
            <a:off x="1600200" y="1400175"/>
            <a:ext cx="1676400" cy="838200"/>
          </a:xfrm>
          <a:prstGeom prst="wedgeRoundRectCallout">
            <a:avLst>
              <a:gd name="adj1" fmla="val 42614"/>
              <a:gd name="adj2" fmla="val 66288"/>
              <a:gd name="adj3" fmla="val 16667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Shape Matching</a:t>
            </a:r>
            <a:endParaRPr lang="en-US" dirty="0"/>
          </a:p>
        </p:txBody>
      </p:sp>
      <p:sp>
        <p:nvSpPr>
          <p:cNvPr id="18" name="Rounded Rectangular Callout 17"/>
          <p:cNvSpPr/>
          <p:nvPr/>
        </p:nvSpPr>
        <p:spPr>
          <a:xfrm>
            <a:off x="3429000" y="1400175"/>
            <a:ext cx="1676400" cy="838200"/>
          </a:xfrm>
          <a:prstGeom prst="wedgeRoundRectCallout">
            <a:avLst>
              <a:gd name="adj1" fmla="val 11364"/>
              <a:gd name="adj2" fmla="val 73863"/>
              <a:gd name="adj3" fmla="val 16667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Part Distance</a:t>
            </a:r>
            <a:endParaRPr lang="en-US" dirty="0"/>
          </a:p>
        </p:txBody>
      </p:sp>
      <p:sp>
        <p:nvSpPr>
          <p:cNvPr id="19" name="Rounded Rectangular Callout 18"/>
          <p:cNvSpPr/>
          <p:nvPr/>
        </p:nvSpPr>
        <p:spPr>
          <a:xfrm>
            <a:off x="5181600" y="1400175"/>
            <a:ext cx="1676400" cy="838200"/>
          </a:xfrm>
          <a:prstGeom prst="wedgeRoundRectCallout">
            <a:avLst>
              <a:gd name="adj1" fmla="val -10416"/>
              <a:gd name="adj2" fmla="val 75758"/>
              <a:gd name="adj3" fmla="val 16667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Part Overlap</a:t>
            </a:r>
            <a:endParaRPr lang="en-US" dirty="0"/>
          </a:p>
        </p:txBody>
      </p:sp>
      <p:sp>
        <p:nvSpPr>
          <p:cNvPr id="20" name="Rounded Rectangular Callout 19"/>
          <p:cNvSpPr/>
          <p:nvPr/>
        </p:nvSpPr>
        <p:spPr>
          <a:xfrm>
            <a:off x="6943725" y="1371600"/>
            <a:ext cx="1676400" cy="838200"/>
          </a:xfrm>
          <a:prstGeom prst="wedgeRoundRectCallout">
            <a:avLst>
              <a:gd name="adj1" fmla="val -31250"/>
              <a:gd name="adj2" fmla="val 73864"/>
              <a:gd name="adj3" fmla="val 16667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Relative Ratio</a:t>
            </a:r>
            <a:endParaRPr lang="en-US" dirty="0"/>
          </a:p>
        </p:txBody>
      </p:sp>
      <p:sp>
        <p:nvSpPr>
          <p:cNvPr id="21" name="Rounded Rectangular Callout 20"/>
          <p:cNvSpPr/>
          <p:nvPr/>
        </p:nvSpPr>
        <p:spPr>
          <a:xfrm>
            <a:off x="1524000" y="4800600"/>
            <a:ext cx="1676400" cy="838200"/>
          </a:xfrm>
          <a:prstGeom prst="wedgeRoundRectCallout">
            <a:avLst>
              <a:gd name="adj1" fmla="val -6628"/>
              <a:gd name="adj2" fmla="val -113636"/>
              <a:gd name="adj3" fmla="val 1666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Shape Changes</a:t>
            </a:r>
            <a:endParaRPr lang="en-US" dirty="0"/>
          </a:p>
        </p:txBody>
      </p:sp>
      <p:sp>
        <p:nvSpPr>
          <p:cNvPr id="22" name="Rounded Rectangular Callout 21"/>
          <p:cNvSpPr/>
          <p:nvPr/>
        </p:nvSpPr>
        <p:spPr>
          <a:xfrm>
            <a:off x="5257800" y="4800600"/>
            <a:ext cx="1676400" cy="838200"/>
          </a:xfrm>
          <a:prstGeom prst="wedgeRoundRectCallout">
            <a:avLst>
              <a:gd name="adj1" fmla="val -65340"/>
              <a:gd name="adj2" fmla="val -125000"/>
              <a:gd name="adj3" fmla="val 1666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Position Changes</a:t>
            </a:r>
            <a:endParaRPr lang="en-US" dirty="0"/>
          </a:p>
        </p:txBody>
      </p:sp>
      <p:sp>
        <p:nvSpPr>
          <p:cNvPr id="23" name="Rounded Rectangular Callout 22"/>
          <p:cNvSpPr/>
          <p:nvPr/>
        </p:nvSpPr>
        <p:spPr>
          <a:xfrm>
            <a:off x="7086600" y="4800600"/>
            <a:ext cx="1676400" cy="838200"/>
          </a:xfrm>
          <a:prstGeom prst="wedgeRoundRectCallout">
            <a:avLst>
              <a:gd name="adj1" fmla="val -65340"/>
              <a:gd name="adj2" fmla="val -125000"/>
              <a:gd name="adj3" fmla="val 1666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Appearance Changes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Term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1627533"/>
            <a:ext cx="4305300" cy="477326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057400" y="3913533"/>
            <a:ext cx="16764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946650" y="3789708"/>
            <a:ext cx="16764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2209800" y="1143000"/>
          <a:ext cx="3905250" cy="741362"/>
        </p:xfrm>
        <a:graphic>
          <a:graphicData uri="http://schemas.openxmlformats.org/presentationml/2006/ole">
            <p:oleObj spid="_x0000_s2050" name="公式" r:id="rId5" imgW="1625400" imgH="3553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1828800" y="1066800"/>
          <a:ext cx="5029645" cy="976312"/>
        </p:xfrm>
        <a:graphic>
          <a:graphicData uri="http://schemas.openxmlformats.org/presentationml/2006/ole">
            <p:oleObj spid="_x0000_s3074" name="公式" r:id="rId4" imgW="1930320" imgH="431640" progId="Equation.3">
              <p:embed/>
            </p:oleObj>
          </a:graphicData>
        </a:graphic>
      </p:graphicFrame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Overlap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0" y="2286000"/>
            <a:ext cx="3606800" cy="4178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90800" y="3733800"/>
            <a:ext cx="1447800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Region</a:t>
            </a:r>
          </a:p>
          <a:p>
            <a:r>
              <a:rPr lang="en-US" sz="2500" dirty="0" smtClean="0"/>
              <a:t>Overlap</a:t>
            </a:r>
            <a:endParaRPr lang="en-US" sz="2500" dirty="0"/>
          </a:p>
        </p:txBody>
      </p:sp>
      <p:sp>
        <p:nvSpPr>
          <p:cNvPr id="14" name="TextBox 13"/>
          <p:cNvSpPr txBox="1"/>
          <p:nvPr/>
        </p:nvSpPr>
        <p:spPr>
          <a:xfrm>
            <a:off x="5334000" y="3505200"/>
            <a:ext cx="1447800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Region</a:t>
            </a:r>
          </a:p>
          <a:p>
            <a:r>
              <a:rPr lang="en-US" sz="2500" dirty="0" smtClean="0"/>
              <a:t>Overlap</a:t>
            </a:r>
            <a:endParaRPr lang="en-US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1752600" y="976313"/>
          <a:ext cx="5583237" cy="1004887"/>
        </p:xfrm>
        <a:graphic>
          <a:graphicData uri="http://schemas.openxmlformats.org/presentationml/2006/ole">
            <p:oleObj spid="_x0000_s4098" name="公式" r:id="rId4" imgW="2323800" imgH="482400" progId="Equation.3">
              <p:embed/>
            </p:oleObj>
          </a:graphicData>
        </a:graphic>
      </p:graphicFrame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Size Ratio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962400" y="3124200"/>
            <a:ext cx="1143000" cy="1828800"/>
          </a:xfrm>
          <a:prstGeom prst="ellipse">
            <a:avLst/>
          </a:prstGeom>
          <a:solidFill>
            <a:srgbClr val="0000FF">
              <a:alpha val="5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657600" y="2362200"/>
            <a:ext cx="381000" cy="1447800"/>
          </a:xfrm>
          <a:prstGeom prst="ellipse">
            <a:avLst/>
          </a:prstGeom>
          <a:solidFill>
            <a:srgbClr val="FF0000">
              <a:alpha val="49000"/>
            </a:srgbClr>
          </a:solidFill>
          <a:ln>
            <a:noFill/>
          </a:ln>
          <a:scene3d>
            <a:camera prst="orthographicFront">
              <a:rot lat="0" lon="0" rev="141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733800" y="4419600"/>
            <a:ext cx="457200" cy="2209800"/>
          </a:xfrm>
          <a:prstGeom prst="ellipse">
            <a:avLst/>
          </a:prstGeom>
          <a:solidFill>
            <a:srgbClr val="90FF05">
              <a:alpha val="46000"/>
            </a:srgbClr>
          </a:solidFill>
          <a:ln>
            <a:noFill/>
          </a:ln>
          <a:scene3d>
            <a:camera prst="orthographicFront">
              <a:rot lat="0" lon="0" rev="19799999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800600" y="4343400"/>
            <a:ext cx="457200" cy="2209800"/>
          </a:xfrm>
          <a:prstGeom prst="ellipse">
            <a:avLst/>
          </a:prstGeom>
          <a:solidFill>
            <a:srgbClr val="90FF05">
              <a:alpha val="5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105400" y="2209800"/>
            <a:ext cx="381000" cy="1447800"/>
          </a:xfrm>
          <a:prstGeom prst="ellipse">
            <a:avLst/>
          </a:prstGeom>
          <a:solidFill>
            <a:srgbClr val="FF0000">
              <a:alpha val="51000"/>
            </a:srgbClr>
          </a:solidFill>
          <a:ln>
            <a:noFill/>
          </a:ln>
          <a:scene3d>
            <a:camera prst="orthographicFront">
              <a:rot lat="0" lon="0" rev="87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267200" y="2819400"/>
            <a:ext cx="6096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343400" y="5486400"/>
            <a:ext cx="3810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6200000" flipH="1">
            <a:off x="3390900" y="3390900"/>
            <a:ext cx="533400" cy="304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5067300" y="3390900"/>
            <a:ext cx="4572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3467100" y="4762500"/>
            <a:ext cx="685800" cy="1524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6200000" flipH="1">
            <a:off x="5029200" y="4495800"/>
            <a:ext cx="533400" cy="76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715000" y="3581400"/>
            <a:ext cx="1447800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Part Size</a:t>
            </a:r>
          </a:p>
          <a:p>
            <a:r>
              <a:rPr lang="en-US" sz="2500" dirty="0" smtClean="0"/>
              <a:t>Ratio</a:t>
            </a:r>
            <a:endParaRPr lang="en-US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1295400" y="1495425"/>
          <a:ext cx="6651625" cy="714375"/>
        </p:xfrm>
        <a:graphic>
          <a:graphicData uri="http://schemas.openxmlformats.org/presentationml/2006/ole">
            <p:oleObj spid="_x0000_s5122" name="Equation" r:id="rId4" imgW="2768400" imgH="342720" progId="Equation.3">
              <p:embed/>
            </p:oleObj>
          </a:graphicData>
        </a:graphic>
      </p:graphicFrame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Shape Consistency Across Frames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2362200" y="3048000"/>
            <a:ext cx="1143000" cy="1828800"/>
          </a:xfrm>
          <a:prstGeom prst="ellipse">
            <a:avLst/>
          </a:prstGeom>
          <a:solidFill>
            <a:srgbClr val="0000FF">
              <a:alpha val="5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057400" y="2286000"/>
            <a:ext cx="381000" cy="1447800"/>
          </a:xfrm>
          <a:prstGeom prst="ellipse">
            <a:avLst/>
          </a:prstGeom>
          <a:solidFill>
            <a:srgbClr val="FF0000">
              <a:alpha val="49000"/>
            </a:srgbClr>
          </a:solidFill>
          <a:ln>
            <a:noFill/>
          </a:ln>
          <a:scene3d>
            <a:camera prst="orthographicFront">
              <a:rot lat="0" lon="0" rev="141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133600" y="4343400"/>
            <a:ext cx="457200" cy="2209800"/>
          </a:xfrm>
          <a:prstGeom prst="ellipse">
            <a:avLst/>
          </a:prstGeom>
          <a:solidFill>
            <a:srgbClr val="90FF05">
              <a:alpha val="46000"/>
            </a:srgbClr>
          </a:solidFill>
          <a:ln>
            <a:noFill/>
          </a:ln>
          <a:scene3d>
            <a:camera prst="orthographicFront">
              <a:rot lat="0" lon="0" rev="19799999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200400" y="4267200"/>
            <a:ext cx="457200" cy="2209800"/>
          </a:xfrm>
          <a:prstGeom prst="ellipse">
            <a:avLst/>
          </a:prstGeom>
          <a:solidFill>
            <a:srgbClr val="90FF05">
              <a:alpha val="5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505200" y="2133600"/>
            <a:ext cx="381000" cy="1447800"/>
          </a:xfrm>
          <a:prstGeom prst="ellipse">
            <a:avLst/>
          </a:prstGeom>
          <a:solidFill>
            <a:srgbClr val="FF0000">
              <a:alpha val="51000"/>
            </a:srgbClr>
          </a:solidFill>
          <a:ln>
            <a:noFill/>
          </a:ln>
          <a:scene3d>
            <a:camera prst="orthographicFront">
              <a:rot lat="0" lon="0" rev="87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953000" y="3276600"/>
            <a:ext cx="1143000" cy="1828800"/>
          </a:xfrm>
          <a:prstGeom prst="ellipse">
            <a:avLst/>
          </a:prstGeom>
          <a:solidFill>
            <a:srgbClr val="0000FF">
              <a:alpha val="5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648200" y="2514600"/>
            <a:ext cx="457200" cy="1447800"/>
          </a:xfrm>
          <a:prstGeom prst="ellipse">
            <a:avLst/>
          </a:prstGeom>
          <a:solidFill>
            <a:srgbClr val="FF0000">
              <a:alpha val="49000"/>
            </a:srgbClr>
          </a:solidFill>
          <a:ln>
            <a:noFill/>
          </a:ln>
          <a:scene3d>
            <a:camera prst="orthographicFront">
              <a:rot lat="0" lon="0" rev="141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724400" y="4419600"/>
            <a:ext cx="457200" cy="2362200"/>
          </a:xfrm>
          <a:prstGeom prst="ellipse">
            <a:avLst/>
          </a:prstGeom>
          <a:solidFill>
            <a:srgbClr val="90FF05">
              <a:alpha val="46000"/>
            </a:srgbClr>
          </a:solidFill>
          <a:ln>
            <a:noFill/>
          </a:ln>
          <a:scene3d>
            <a:camera prst="orthographicFront">
              <a:rot lat="0" lon="0" rev="19199999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791200" y="4495800"/>
            <a:ext cx="457200" cy="2209800"/>
          </a:xfrm>
          <a:prstGeom prst="ellipse">
            <a:avLst/>
          </a:prstGeom>
          <a:solidFill>
            <a:srgbClr val="90FF05">
              <a:alpha val="51000"/>
            </a:srgbClr>
          </a:solidFill>
          <a:ln>
            <a:noFill/>
          </a:ln>
          <a:scene3d>
            <a:camera prst="orthographicFront">
              <a:rot lat="0" lon="0" rev="12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6096000" y="2362200"/>
            <a:ext cx="457200" cy="1447800"/>
          </a:xfrm>
          <a:prstGeom prst="ellipse">
            <a:avLst/>
          </a:prstGeom>
          <a:solidFill>
            <a:srgbClr val="FF0000">
              <a:alpha val="51000"/>
            </a:srgbClr>
          </a:solidFill>
          <a:ln>
            <a:noFill/>
          </a:ln>
          <a:scene3d>
            <a:camera prst="orthographicFront">
              <a:rot lat="0" lon="0" rev="87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>
            <a:stCxn id="14" idx="2"/>
          </p:cNvCxnSpPr>
          <p:nvPr/>
        </p:nvCxnSpPr>
        <p:spPr>
          <a:xfrm rot="10800000" flipH="1" flipV="1">
            <a:off x="2057400" y="3009900"/>
            <a:ext cx="2743200" cy="11430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10800000" flipH="1" flipV="1">
            <a:off x="3657600" y="2667000"/>
            <a:ext cx="2743200" cy="11430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0800000" flipH="1" flipV="1">
            <a:off x="2286000" y="5410200"/>
            <a:ext cx="2743200" cy="11430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352800" y="5181600"/>
            <a:ext cx="2743200" cy="30480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10800000" flipH="1" flipV="1">
            <a:off x="2971800" y="3886200"/>
            <a:ext cx="2743200" cy="11430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553200" y="3657600"/>
            <a:ext cx="1752600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Shape</a:t>
            </a:r>
          </a:p>
          <a:p>
            <a:r>
              <a:rPr lang="en-US" sz="2500" dirty="0" smtClean="0"/>
              <a:t>Consistency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2057400" y="1143000"/>
          <a:ext cx="4486275" cy="714375"/>
        </p:xfrm>
        <a:graphic>
          <a:graphicData uri="http://schemas.openxmlformats.org/presentationml/2006/ole">
            <p:oleObj spid="_x0000_s6146" name="公式" r:id="rId4" imgW="1866600" imgH="342720" progId="Equation.3">
              <p:embed/>
            </p:oleObj>
          </a:graphicData>
        </a:graphic>
      </p:graphicFrame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Motion Smoothness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2362200" y="3048000"/>
            <a:ext cx="1143000" cy="1828800"/>
          </a:xfrm>
          <a:prstGeom prst="ellipse">
            <a:avLst/>
          </a:prstGeom>
          <a:solidFill>
            <a:srgbClr val="0000FF">
              <a:alpha val="5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057400" y="2286000"/>
            <a:ext cx="381000" cy="1447800"/>
          </a:xfrm>
          <a:prstGeom prst="ellipse">
            <a:avLst/>
          </a:prstGeom>
          <a:solidFill>
            <a:srgbClr val="FF0000">
              <a:alpha val="49000"/>
            </a:srgbClr>
          </a:solidFill>
          <a:ln>
            <a:noFill/>
          </a:ln>
          <a:scene3d>
            <a:camera prst="orthographicFront">
              <a:rot lat="0" lon="0" rev="141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133600" y="4343400"/>
            <a:ext cx="457200" cy="2209800"/>
          </a:xfrm>
          <a:prstGeom prst="ellipse">
            <a:avLst/>
          </a:prstGeom>
          <a:solidFill>
            <a:srgbClr val="90FF05">
              <a:alpha val="46000"/>
            </a:srgbClr>
          </a:solidFill>
          <a:ln>
            <a:noFill/>
          </a:ln>
          <a:scene3d>
            <a:camera prst="orthographicFront">
              <a:rot lat="0" lon="0" rev="19799999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200400" y="4267200"/>
            <a:ext cx="457200" cy="2209800"/>
          </a:xfrm>
          <a:prstGeom prst="ellipse">
            <a:avLst/>
          </a:prstGeom>
          <a:solidFill>
            <a:srgbClr val="90FF05">
              <a:alpha val="5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505200" y="2133600"/>
            <a:ext cx="381000" cy="1447800"/>
          </a:xfrm>
          <a:prstGeom prst="ellipse">
            <a:avLst/>
          </a:prstGeom>
          <a:solidFill>
            <a:srgbClr val="FF0000">
              <a:alpha val="51000"/>
            </a:srgbClr>
          </a:solidFill>
          <a:ln>
            <a:noFill/>
          </a:ln>
          <a:scene3d>
            <a:camera prst="orthographicFront">
              <a:rot lat="0" lon="0" rev="87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953000" y="3276600"/>
            <a:ext cx="1143000" cy="1828800"/>
          </a:xfrm>
          <a:prstGeom prst="ellipse">
            <a:avLst/>
          </a:prstGeom>
          <a:solidFill>
            <a:srgbClr val="0000FF">
              <a:alpha val="5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648200" y="2514600"/>
            <a:ext cx="457200" cy="1447800"/>
          </a:xfrm>
          <a:prstGeom prst="ellipse">
            <a:avLst/>
          </a:prstGeom>
          <a:solidFill>
            <a:srgbClr val="FF0000">
              <a:alpha val="49000"/>
            </a:srgbClr>
          </a:solidFill>
          <a:ln>
            <a:noFill/>
          </a:ln>
          <a:scene3d>
            <a:camera prst="orthographicFront">
              <a:rot lat="0" lon="0" rev="141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724400" y="4419600"/>
            <a:ext cx="457200" cy="2362200"/>
          </a:xfrm>
          <a:prstGeom prst="ellipse">
            <a:avLst/>
          </a:prstGeom>
          <a:solidFill>
            <a:srgbClr val="90FF05">
              <a:alpha val="46000"/>
            </a:srgbClr>
          </a:solidFill>
          <a:ln>
            <a:noFill/>
          </a:ln>
          <a:scene3d>
            <a:camera prst="orthographicFront">
              <a:rot lat="0" lon="0" rev="19199999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791200" y="4495800"/>
            <a:ext cx="457200" cy="2209800"/>
          </a:xfrm>
          <a:prstGeom prst="ellipse">
            <a:avLst/>
          </a:prstGeom>
          <a:solidFill>
            <a:srgbClr val="90FF05">
              <a:alpha val="51000"/>
            </a:srgbClr>
          </a:solidFill>
          <a:ln>
            <a:noFill/>
          </a:ln>
          <a:scene3d>
            <a:camera prst="orthographicFront">
              <a:rot lat="0" lon="0" rev="12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096000" y="2362200"/>
            <a:ext cx="457200" cy="1447800"/>
          </a:xfrm>
          <a:prstGeom prst="ellipse">
            <a:avLst/>
          </a:prstGeom>
          <a:solidFill>
            <a:srgbClr val="FF0000">
              <a:alpha val="51000"/>
            </a:srgbClr>
          </a:solidFill>
          <a:ln>
            <a:noFill/>
          </a:ln>
          <a:scene3d>
            <a:camera prst="orthographicFront">
              <a:rot lat="0" lon="0" rev="87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>
            <a:stCxn id="14" idx="2"/>
          </p:cNvCxnSpPr>
          <p:nvPr/>
        </p:nvCxnSpPr>
        <p:spPr>
          <a:xfrm rot="10800000" flipH="1" flipV="1">
            <a:off x="2057400" y="3009900"/>
            <a:ext cx="2743200" cy="11430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0800000" flipH="1" flipV="1">
            <a:off x="3657600" y="2667000"/>
            <a:ext cx="2743200" cy="11430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10800000" flipH="1" flipV="1">
            <a:off x="2286000" y="5410200"/>
            <a:ext cx="2743200" cy="11430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352800" y="5181600"/>
            <a:ext cx="2743200" cy="30480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0800000" flipH="1" flipV="1">
            <a:off x="2971800" y="3886200"/>
            <a:ext cx="2743200" cy="11430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553200" y="3657600"/>
            <a:ext cx="1752600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Motion</a:t>
            </a:r>
          </a:p>
          <a:p>
            <a:r>
              <a:rPr lang="en-US" sz="2500" dirty="0" smtClean="0"/>
              <a:t>Continuity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2279650" y="1143000"/>
          <a:ext cx="4730750" cy="714375"/>
        </p:xfrm>
        <a:graphic>
          <a:graphicData uri="http://schemas.openxmlformats.org/presentationml/2006/ole">
            <p:oleObj spid="_x0000_s7170" name="公式" r:id="rId4" imgW="1968480" imgH="342720" progId="Equation.3">
              <p:embed/>
            </p:oleObj>
          </a:graphicData>
        </a:graphic>
      </p:graphicFrame>
      <p:sp>
        <p:nvSpPr>
          <p:cNvPr id="11" name="Title 1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Color Consistency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2362200" y="3048000"/>
            <a:ext cx="1143000" cy="1828800"/>
          </a:xfrm>
          <a:prstGeom prst="ellipse">
            <a:avLst/>
          </a:prstGeom>
          <a:solidFill>
            <a:srgbClr val="0000FF">
              <a:alpha val="5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057400" y="2286000"/>
            <a:ext cx="381000" cy="1447800"/>
          </a:xfrm>
          <a:prstGeom prst="ellipse">
            <a:avLst/>
          </a:prstGeom>
          <a:solidFill>
            <a:srgbClr val="FF0000">
              <a:alpha val="49000"/>
            </a:srgbClr>
          </a:solidFill>
          <a:ln>
            <a:noFill/>
          </a:ln>
          <a:scene3d>
            <a:camera prst="orthographicFront">
              <a:rot lat="0" lon="0" rev="141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133600" y="4343400"/>
            <a:ext cx="457200" cy="2209800"/>
          </a:xfrm>
          <a:prstGeom prst="ellipse">
            <a:avLst/>
          </a:prstGeom>
          <a:solidFill>
            <a:srgbClr val="90FF05">
              <a:alpha val="46000"/>
            </a:srgbClr>
          </a:solidFill>
          <a:ln>
            <a:noFill/>
          </a:ln>
          <a:scene3d>
            <a:camera prst="orthographicFront">
              <a:rot lat="0" lon="0" rev="19799999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4267200"/>
            <a:ext cx="457200" cy="2209800"/>
          </a:xfrm>
          <a:prstGeom prst="ellipse">
            <a:avLst/>
          </a:prstGeom>
          <a:solidFill>
            <a:srgbClr val="90FF05">
              <a:alpha val="5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505200" y="2133600"/>
            <a:ext cx="381000" cy="1447800"/>
          </a:xfrm>
          <a:prstGeom prst="ellipse">
            <a:avLst/>
          </a:prstGeom>
          <a:solidFill>
            <a:srgbClr val="FF0000">
              <a:alpha val="51000"/>
            </a:srgbClr>
          </a:solidFill>
          <a:ln>
            <a:noFill/>
          </a:ln>
          <a:scene3d>
            <a:camera prst="orthographicFront">
              <a:rot lat="0" lon="0" rev="87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953000" y="3276600"/>
            <a:ext cx="1143000" cy="1828800"/>
          </a:xfrm>
          <a:prstGeom prst="ellipse">
            <a:avLst/>
          </a:prstGeom>
          <a:solidFill>
            <a:srgbClr val="0000FF">
              <a:alpha val="5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648200" y="2514600"/>
            <a:ext cx="457200" cy="1447800"/>
          </a:xfrm>
          <a:prstGeom prst="ellipse">
            <a:avLst/>
          </a:prstGeom>
          <a:solidFill>
            <a:srgbClr val="FF0000">
              <a:alpha val="49000"/>
            </a:srgbClr>
          </a:solidFill>
          <a:ln>
            <a:noFill/>
          </a:ln>
          <a:scene3d>
            <a:camera prst="orthographicFront">
              <a:rot lat="0" lon="0" rev="141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724400" y="4419600"/>
            <a:ext cx="457200" cy="2362200"/>
          </a:xfrm>
          <a:prstGeom prst="ellipse">
            <a:avLst/>
          </a:prstGeom>
          <a:solidFill>
            <a:srgbClr val="90FF05">
              <a:alpha val="46000"/>
            </a:srgbClr>
          </a:solidFill>
          <a:ln>
            <a:noFill/>
          </a:ln>
          <a:scene3d>
            <a:camera prst="orthographicFront">
              <a:rot lat="0" lon="0" rev="19199999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791200" y="4495800"/>
            <a:ext cx="457200" cy="2209800"/>
          </a:xfrm>
          <a:prstGeom prst="ellipse">
            <a:avLst/>
          </a:prstGeom>
          <a:solidFill>
            <a:srgbClr val="90FF05">
              <a:alpha val="51000"/>
            </a:srgbClr>
          </a:solidFill>
          <a:ln>
            <a:noFill/>
          </a:ln>
          <a:scene3d>
            <a:camera prst="orthographicFront">
              <a:rot lat="0" lon="0" rev="12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096000" y="2362200"/>
            <a:ext cx="457200" cy="1447800"/>
          </a:xfrm>
          <a:prstGeom prst="ellipse">
            <a:avLst/>
          </a:prstGeom>
          <a:solidFill>
            <a:srgbClr val="FF0000">
              <a:alpha val="51000"/>
            </a:srgbClr>
          </a:solidFill>
          <a:ln>
            <a:noFill/>
          </a:ln>
          <a:scene3d>
            <a:camera prst="orthographicFront">
              <a:rot lat="0" lon="0" rev="87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>
            <a:stCxn id="13" idx="2"/>
          </p:cNvCxnSpPr>
          <p:nvPr/>
        </p:nvCxnSpPr>
        <p:spPr>
          <a:xfrm rot="10800000" flipH="1" flipV="1">
            <a:off x="2057400" y="3009900"/>
            <a:ext cx="2743200" cy="11430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10800000" flipH="1" flipV="1">
            <a:off x="3657600" y="2667000"/>
            <a:ext cx="2743200" cy="11430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0800000" flipH="1" flipV="1">
            <a:off x="2286000" y="5410200"/>
            <a:ext cx="2743200" cy="11430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352800" y="5181600"/>
            <a:ext cx="2743200" cy="30480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0800000" flipH="1" flipV="1">
            <a:off x="2971800" y="3886200"/>
            <a:ext cx="2743200" cy="11430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553200" y="3657600"/>
            <a:ext cx="1752600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Appearance</a:t>
            </a:r>
          </a:p>
          <a:p>
            <a:r>
              <a:rPr lang="en-US" sz="2500" dirty="0" smtClean="0"/>
              <a:t>Consistency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Inference on a Loopy Graph 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1066800" y="19050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676400" y="2133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1371600" y="25908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34290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066800" y="32004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>
            <a:stCxn id="29" idx="5"/>
            <a:endCxn id="31" idx="0"/>
          </p:cNvCxnSpPr>
          <p:nvPr/>
        </p:nvCxnSpPr>
        <p:spPr>
          <a:xfrm rot="16200000" flipH="1">
            <a:off x="1212663" y="2279462"/>
            <a:ext cx="4256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30" idx="4"/>
            <a:endCxn id="31" idx="7"/>
          </p:cNvCxnSpPr>
          <p:nvPr/>
        </p:nvCxnSpPr>
        <p:spPr>
          <a:xfrm rot="5400000">
            <a:off x="1631764" y="2438400"/>
            <a:ext cx="197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31" idx="5"/>
            <a:endCxn id="32" idx="0"/>
          </p:cNvCxnSpPr>
          <p:nvPr/>
        </p:nvCxnSpPr>
        <p:spPr>
          <a:xfrm rot="16200000" flipH="1">
            <a:off x="1441263" y="3041462"/>
            <a:ext cx="578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31" idx="4"/>
            <a:endCxn id="33" idx="7"/>
          </p:cNvCxnSpPr>
          <p:nvPr/>
        </p:nvCxnSpPr>
        <p:spPr>
          <a:xfrm rot="5400000">
            <a:off x="1250764" y="2971800"/>
            <a:ext cx="3494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9" idx="6"/>
            <a:endCxn id="30" idx="1"/>
          </p:cNvCxnSpPr>
          <p:nvPr/>
        </p:nvCxnSpPr>
        <p:spPr>
          <a:xfrm>
            <a:off x="1371600" y="20574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30" idx="5"/>
            <a:endCxn id="32" idx="0"/>
          </p:cNvCxnSpPr>
          <p:nvPr/>
        </p:nvCxnSpPr>
        <p:spPr>
          <a:xfrm rot="5400000">
            <a:off x="1365064" y="2857500"/>
            <a:ext cx="1035237" cy="1077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33" idx="0"/>
          </p:cNvCxnSpPr>
          <p:nvPr/>
        </p:nvCxnSpPr>
        <p:spPr>
          <a:xfrm rot="5400000">
            <a:off x="724694" y="2704306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3" idx="6"/>
            <a:endCxn id="32" idx="1"/>
          </p:cNvCxnSpPr>
          <p:nvPr/>
        </p:nvCxnSpPr>
        <p:spPr>
          <a:xfrm>
            <a:off x="1371600" y="33528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2667000" y="19812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276600" y="22098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971800" y="26670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3276600" y="35052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2667000" y="3276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>
            <a:stCxn id="42" idx="5"/>
            <a:endCxn id="44" idx="0"/>
          </p:cNvCxnSpPr>
          <p:nvPr/>
        </p:nvCxnSpPr>
        <p:spPr>
          <a:xfrm rot="16200000" flipH="1">
            <a:off x="2812863" y="2355662"/>
            <a:ext cx="4256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43" idx="4"/>
            <a:endCxn id="44" idx="7"/>
          </p:cNvCxnSpPr>
          <p:nvPr/>
        </p:nvCxnSpPr>
        <p:spPr>
          <a:xfrm rot="5400000">
            <a:off x="3231964" y="2514600"/>
            <a:ext cx="197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44" idx="5"/>
            <a:endCxn id="45" idx="0"/>
          </p:cNvCxnSpPr>
          <p:nvPr/>
        </p:nvCxnSpPr>
        <p:spPr>
          <a:xfrm rot="16200000" flipH="1">
            <a:off x="3041463" y="3117662"/>
            <a:ext cx="578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44" idx="4"/>
            <a:endCxn id="46" idx="7"/>
          </p:cNvCxnSpPr>
          <p:nvPr/>
        </p:nvCxnSpPr>
        <p:spPr>
          <a:xfrm rot="5400000">
            <a:off x="2850964" y="3048000"/>
            <a:ext cx="3494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42" idx="6"/>
            <a:endCxn id="43" idx="1"/>
          </p:cNvCxnSpPr>
          <p:nvPr/>
        </p:nvCxnSpPr>
        <p:spPr>
          <a:xfrm>
            <a:off x="2971800" y="21336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3" idx="5"/>
            <a:endCxn id="45" idx="0"/>
          </p:cNvCxnSpPr>
          <p:nvPr/>
        </p:nvCxnSpPr>
        <p:spPr>
          <a:xfrm rot="5400000">
            <a:off x="2965264" y="2933700"/>
            <a:ext cx="1035237" cy="1077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endCxn id="46" idx="0"/>
          </p:cNvCxnSpPr>
          <p:nvPr/>
        </p:nvCxnSpPr>
        <p:spPr>
          <a:xfrm rot="5400000">
            <a:off x="2324894" y="2780506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46" idx="6"/>
            <a:endCxn id="45" idx="1"/>
          </p:cNvCxnSpPr>
          <p:nvPr/>
        </p:nvCxnSpPr>
        <p:spPr>
          <a:xfrm>
            <a:off x="2971800" y="34290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29" idx="7"/>
            <a:endCxn id="42" idx="1"/>
          </p:cNvCxnSpPr>
          <p:nvPr/>
        </p:nvCxnSpPr>
        <p:spPr>
          <a:xfrm rot="16200000" flipH="1">
            <a:off x="1981200" y="1295400"/>
            <a:ext cx="76200" cy="13846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30" idx="6"/>
            <a:endCxn id="43" idx="2"/>
          </p:cNvCxnSpPr>
          <p:nvPr/>
        </p:nvCxnSpPr>
        <p:spPr>
          <a:xfrm>
            <a:off x="1981200" y="22860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31" idx="6"/>
            <a:endCxn id="44" idx="2"/>
          </p:cNvCxnSpPr>
          <p:nvPr/>
        </p:nvCxnSpPr>
        <p:spPr>
          <a:xfrm>
            <a:off x="1676400" y="27432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33" idx="6"/>
            <a:endCxn id="46" idx="2"/>
          </p:cNvCxnSpPr>
          <p:nvPr/>
        </p:nvCxnSpPr>
        <p:spPr>
          <a:xfrm>
            <a:off x="1371600" y="33528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32" idx="6"/>
            <a:endCxn id="45" idx="2"/>
          </p:cNvCxnSpPr>
          <p:nvPr/>
        </p:nvCxnSpPr>
        <p:spPr>
          <a:xfrm>
            <a:off x="1981200" y="35814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7086600" y="2133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7696200" y="23622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7391400" y="28194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7696200" y="3657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7086600" y="34290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/>
          <p:cNvCxnSpPr>
            <a:stCxn id="60" idx="5"/>
            <a:endCxn id="62" idx="0"/>
          </p:cNvCxnSpPr>
          <p:nvPr/>
        </p:nvCxnSpPr>
        <p:spPr>
          <a:xfrm rot="16200000" flipH="1">
            <a:off x="7232463" y="2508062"/>
            <a:ext cx="4256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61" idx="4"/>
            <a:endCxn id="62" idx="7"/>
          </p:cNvCxnSpPr>
          <p:nvPr/>
        </p:nvCxnSpPr>
        <p:spPr>
          <a:xfrm rot="5400000">
            <a:off x="7651564" y="2667000"/>
            <a:ext cx="197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62" idx="5"/>
            <a:endCxn id="63" idx="0"/>
          </p:cNvCxnSpPr>
          <p:nvPr/>
        </p:nvCxnSpPr>
        <p:spPr>
          <a:xfrm rot="16200000" flipH="1">
            <a:off x="7461063" y="3270062"/>
            <a:ext cx="578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62" idx="4"/>
            <a:endCxn id="64" idx="7"/>
          </p:cNvCxnSpPr>
          <p:nvPr/>
        </p:nvCxnSpPr>
        <p:spPr>
          <a:xfrm rot="5400000">
            <a:off x="7270564" y="3200400"/>
            <a:ext cx="3494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60" idx="6"/>
            <a:endCxn id="61" idx="1"/>
          </p:cNvCxnSpPr>
          <p:nvPr/>
        </p:nvCxnSpPr>
        <p:spPr>
          <a:xfrm>
            <a:off x="7391400" y="22860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61" idx="5"/>
            <a:endCxn id="63" idx="0"/>
          </p:cNvCxnSpPr>
          <p:nvPr/>
        </p:nvCxnSpPr>
        <p:spPr>
          <a:xfrm rot="5400000">
            <a:off x="7384864" y="3086100"/>
            <a:ext cx="1035237" cy="1077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endCxn id="64" idx="0"/>
          </p:cNvCxnSpPr>
          <p:nvPr/>
        </p:nvCxnSpPr>
        <p:spPr>
          <a:xfrm rot="5400000">
            <a:off x="6744494" y="2932906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64" idx="6"/>
            <a:endCxn id="63" idx="1"/>
          </p:cNvCxnSpPr>
          <p:nvPr/>
        </p:nvCxnSpPr>
        <p:spPr>
          <a:xfrm>
            <a:off x="7391400" y="35814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endCxn id="60" idx="1"/>
          </p:cNvCxnSpPr>
          <p:nvPr/>
        </p:nvCxnSpPr>
        <p:spPr>
          <a:xfrm rot="16200000" flipH="1">
            <a:off x="6400800" y="1447800"/>
            <a:ext cx="76200" cy="13846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endCxn id="61" idx="2"/>
          </p:cNvCxnSpPr>
          <p:nvPr/>
        </p:nvCxnSpPr>
        <p:spPr>
          <a:xfrm>
            <a:off x="6400800" y="24384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endCxn id="62" idx="2"/>
          </p:cNvCxnSpPr>
          <p:nvPr/>
        </p:nvCxnSpPr>
        <p:spPr>
          <a:xfrm>
            <a:off x="6096000" y="28956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endCxn id="64" idx="2"/>
          </p:cNvCxnSpPr>
          <p:nvPr/>
        </p:nvCxnSpPr>
        <p:spPr>
          <a:xfrm>
            <a:off x="5791200" y="35052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endCxn id="63" idx="2"/>
          </p:cNvCxnSpPr>
          <p:nvPr/>
        </p:nvCxnSpPr>
        <p:spPr>
          <a:xfrm>
            <a:off x="6400800" y="37338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Oval 77"/>
          <p:cNvSpPr/>
          <p:nvPr/>
        </p:nvSpPr>
        <p:spPr>
          <a:xfrm>
            <a:off x="2667000" y="19812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3276600" y="22098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971800" y="26670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3276600" y="35052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2667000" y="3276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Connector 82"/>
          <p:cNvCxnSpPr>
            <a:stCxn id="78" idx="5"/>
            <a:endCxn id="80" idx="0"/>
          </p:cNvCxnSpPr>
          <p:nvPr/>
        </p:nvCxnSpPr>
        <p:spPr>
          <a:xfrm rot="16200000" flipH="1">
            <a:off x="2812863" y="2355662"/>
            <a:ext cx="4256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stCxn id="79" idx="4"/>
            <a:endCxn id="80" idx="7"/>
          </p:cNvCxnSpPr>
          <p:nvPr/>
        </p:nvCxnSpPr>
        <p:spPr>
          <a:xfrm rot="5400000">
            <a:off x="3231964" y="2514600"/>
            <a:ext cx="197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80" idx="5"/>
            <a:endCxn id="81" idx="0"/>
          </p:cNvCxnSpPr>
          <p:nvPr/>
        </p:nvCxnSpPr>
        <p:spPr>
          <a:xfrm rot="16200000" flipH="1">
            <a:off x="3041463" y="3117662"/>
            <a:ext cx="578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80" idx="4"/>
            <a:endCxn id="82" idx="7"/>
          </p:cNvCxnSpPr>
          <p:nvPr/>
        </p:nvCxnSpPr>
        <p:spPr>
          <a:xfrm rot="5400000">
            <a:off x="2850964" y="3048000"/>
            <a:ext cx="3494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78" idx="6"/>
            <a:endCxn id="79" idx="1"/>
          </p:cNvCxnSpPr>
          <p:nvPr/>
        </p:nvCxnSpPr>
        <p:spPr>
          <a:xfrm>
            <a:off x="2971800" y="21336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79" idx="5"/>
            <a:endCxn id="81" idx="0"/>
          </p:cNvCxnSpPr>
          <p:nvPr/>
        </p:nvCxnSpPr>
        <p:spPr>
          <a:xfrm rot="5400000">
            <a:off x="2965264" y="2933700"/>
            <a:ext cx="1035237" cy="1077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endCxn id="82" idx="0"/>
          </p:cNvCxnSpPr>
          <p:nvPr/>
        </p:nvCxnSpPr>
        <p:spPr>
          <a:xfrm rot="5400000">
            <a:off x="2324894" y="2780506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stCxn id="82" idx="6"/>
            <a:endCxn id="81" idx="1"/>
          </p:cNvCxnSpPr>
          <p:nvPr/>
        </p:nvCxnSpPr>
        <p:spPr>
          <a:xfrm>
            <a:off x="2971800" y="34290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Oval 90"/>
          <p:cNvSpPr/>
          <p:nvPr/>
        </p:nvSpPr>
        <p:spPr>
          <a:xfrm>
            <a:off x="4267200" y="20574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4921250" y="2270125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572000" y="27432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876800" y="35814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267200" y="33528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traight Connector 95"/>
          <p:cNvCxnSpPr>
            <a:stCxn id="91" idx="5"/>
            <a:endCxn id="93" idx="0"/>
          </p:cNvCxnSpPr>
          <p:nvPr/>
        </p:nvCxnSpPr>
        <p:spPr>
          <a:xfrm rot="16200000" flipH="1">
            <a:off x="4413063" y="2431862"/>
            <a:ext cx="4256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92" idx="4"/>
            <a:endCxn id="93" idx="7"/>
          </p:cNvCxnSpPr>
          <p:nvPr/>
        </p:nvCxnSpPr>
        <p:spPr>
          <a:xfrm rot="5400000">
            <a:off x="4846451" y="2560638"/>
            <a:ext cx="212912" cy="2414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93" idx="5"/>
            <a:endCxn id="94" idx="0"/>
          </p:cNvCxnSpPr>
          <p:nvPr/>
        </p:nvCxnSpPr>
        <p:spPr>
          <a:xfrm rot="16200000" flipH="1">
            <a:off x="4641663" y="3193862"/>
            <a:ext cx="578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93" idx="4"/>
            <a:endCxn id="95" idx="7"/>
          </p:cNvCxnSpPr>
          <p:nvPr/>
        </p:nvCxnSpPr>
        <p:spPr>
          <a:xfrm rot="5400000">
            <a:off x="4451164" y="3124200"/>
            <a:ext cx="3494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91" idx="6"/>
            <a:endCxn id="92" idx="1"/>
          </p:cNvCxnSpPr>
          <p:nvPr/>
        </p:nvCxnSpPr>
        <p:spPr>
          <a:xfrm>
            <a:off x="4572000" y="2209800"/>
            <a:ext cx="393887" cy="1049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92" idx="5"/>
            <a:endCxn id="94" idx="0"/>
          </p:cNvCxnSpPr>
          <p:nvPr/>
        </p:nvCxnSpPr>
        <p:spPr>
          <a:xfrm rot="5400000">
            <a:off x="4579751" y="2979738"/>
            <a:ext cx="1051112" cy="1522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endCxn id="95" idx="0"/>
          </p:cNvCxnSpPr>
          <p:nvPr/>
        </p:nvCxnSpPr>
        <p:spPr>
          <a:xfrm rot="5400000">
            <a:off x="3925094" y="2856706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stCxn id="95" idx="6"/>
            <a:endCxn id="94" idx="1"/>
          </p:cNvCxnSpPr>
          <p:nvPr/>
        </p:nvCxnSpPr>
        <p:spPr>
          <a:xfrm>
            <a:off x="4572000" y="35052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78" idx="7"/>
            <a:endCxn id="91" idx="1"/>
          </p:cNvCxnSpPr>
          <p:nvPr/>
        </p:nvCxnSpPr>
        <p:spPr>
          <a:xfrm rot="16200000" flipH="1">
            <a:off x="3581400" y="1371600"/>
            <a:ext cx="76200" cy="13846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79" idx="6"/>
            <a:endCxn id="92" idx="2"/>
          </p:cNvCxnSpPr>
          <p:nvPr/>
        </p:nvCxnSpPr>
        <p:spPr>
          <a:xfrm>
            <a:off x="3581400" y="2362200"/>
            <a:ext cx="1339850" cy="603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80" idx="6"/>
            <a:endCxn id="93" idx="2"/>
          </p:cNvCxnSpPr>
          <p:nvPr/>
        </p:nvCxnSpPr>
        <p:spPr>
          <a:xfrm>
            <a:off x="3276600" y="28194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82" idx="6"/>
            <a:endCxn id="95" idx="2"/>
          </p:cNvCxnSpPr>
          <p:nvPr/>
        </p:nvCxnSpPr>
        <p:spPr>
          <a:xfrm>
            <a:off x="2971800" y="34290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81" idx="6"/>
            <a:endCxn id="94" idx="2"/>
          </p:cNvCxnSpPr>
          <p:nvPr/>
        </p:nvCxnSpPr>
        <p:spPr>
          <a:xfrm>
            <a:off x="3581400" y="36576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5370961" y="2667000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cxnSp>
        <p:nvCxnSpPr>
          <p:cNvPr id="112" name="Straight Connector 111"/>
          <p:cNvCxnSpPr>
            <a:stCxn id="91" idx="7"/>
          </p:cNvCxnSpPr>
          <p:nvPr/>
        </p:nvCxnSpPr>
        <p:spPr>
          <a:xfrm rot="16200000" flipH="1">
            <a:off x="4762499" y="1866900"/>
            <a:ext cx="31563" cy="501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stCxn id="92" idx="6"/>
          </p:cNvCxnSpPr>
          <p:nvPr/>
        </p:nvCxnSpPr>
        <p:spPr>
          <a:xfrm>
            <a:off x="5226050" y="2422525"/>
            <a:ext cx="412750" cy="158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93" idx="6"/>
          </p:cNvCxnSpPr>
          <p:nvPr/>
        </p:nvCxnSpPr>
        <p:spPr>
          <a:xfrm>
            <a:off x="4876800" y="2895600"/>
            <a:ext cx="457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95" idx="6"/>
          </p:cNvCxnSpPr>
          <p:nvPr/>
        </p:nvCxnSpPr>
        <p:spPr>
          <a:xfrm>
            <a:off x="4572000" y="35052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stCxn id="94" idx="6"/>
          </p:cNvCxnSpPr>
          <p:nvPr/>
        </p:nvCxnSpPr>
        <p:spPr>
          <a:xfrm>
            <a:off x="5181600" y="3733800"/>
            <a:ext cx="457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>
            <a:off x="838200" y="4419600"/>
            <a:ext cx="782397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/>
              <a:t>We assign region candidates to each of the body part node</a:t>
            </a:r>
          </a:p>
          <a:p>
            <a:r>
              <a:rPr lang="en-US" sz="2500" dirty="0" smtClean="0"/>
              <a:t>so that the objective function is minimized.</a:t>
            </a:r>
            <a:endParaRPr lang="en-US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46"/>
          <p:cNvSpPr>
            <a:spLocks noGrp="1"/>
          </p:cNvSpPr>
          <p:nvPr>
            <p:ph type="title"/>
          </p:nvPr>
        </p:nvSpPr>
        <p:spPr>
          <a:xfrm>
            <a:off x="609600" y="-228600"/>
            <a:ext cx="8229600" cy="1143000"/>
          </a:xfrm>
        </p:spPr>
        <p:txBody>
          <a:bodyPr/>
          <a:lstStyle/>
          <a:p>
            <a:r>
              <a:rPr lang="en-US" dirty="0" smtClean="0"/>
              <a:t>Convert to a Chain</a:t>
            </a:r>
            <a:endParaRPr lang="en-US" dirty="0"/>
          </a:p>
        </p:txBody>
      </p:sp>
      <p:sp>
        <p:nvSpPr>
          <p:cNvPr id="67" name="Oval 66"/>
          <p:cNvSpPr/>
          <p:nvPr/>
        </p:nvSpPr>
        <p:spPr>
          <a:xfrm>
            <a:off x="1219200" y="12954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1828800" y="15240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1524000" y="19812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828800" y="28194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1219200" y="25908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>
            <a:stCxn id="67" idx="5"/>
            <a:endCxn id="69" idx="0"/>
          </p:cNvCxnSpPr>
          <p:nvPr/>
        </p:nvCxnSpPr>
        <p:spPr>
          <a:xfrm rot="16200000" flipH="1">
            <a:off x="1365063" y="1669862"/>
            <a:ext cx="4256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68" idx="4"/>
            <a:endCxn id="69" idx="7"/>
          </p:cNvCxnSpPr>
          <p:nvPr/>
        </p:nvCxnSpPr>
        <p:spPr>
          <a:xfrm rot="5400000">
            <a:off x="1784164" y="1828800"/>
            <a:ext cx="197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9" idx="5"/>
            <a:endCxn id="70" idx="0"/>
          </p:cNvCxnSpPr>
          <p:nvPr/>
        </p:nvCxnSpPr>
        <p:spPr>
          <a:xfrm rot="16200000" flipH="1">
            <a:off x="1593663" y="2431862"/>
            <a:ext cx="578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69" idx="4"/>
            <a:endCxn id="71" idx="7"/>
          </p:cNvCxnSpPr>
          <p:nvPr/>
        </p:nvCxnSpPr>
        <p:spPr>
          <a:xfrm rot="5400000">
            <a:off x="1403164" y="2362200"/>
            <a:ext cx="3494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67" idx="6"/>
            <a:endCxn id="68" idx="1"/>
          </p:cNvCxnSpPr>
          <p:nvPr/>
        </p:nvCxnSpPr>
        <p:spPr>
          <a:xfrm>
            <a:off x="1524000" y="14478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68" idx="5"/>
            <a:endCxn id="70" idx="0"/>
          </p:cNvCxnSpPr>
          <p:nvPr/>
        </p:nvCxnSpPr>
        <p:spPr>
          <a:xfrm rot="5400000">
            <a:off x="1517464" y="2247900"/>
            <a:ext cx="1035237" cy="1077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endCxn id="71" idx="0"/>
          </p:cNvCxnSpPr>
          <p:nvPr/>
        </p:nvCxnSpPr>
        <p:spPr>
          <a:xfrm rot="5400000">
            <a:off x="877094" y="2094706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71" idx="6"/>
            <a:endCxn id="70" idx="1"/>
          </p:cNvCxnSpPr>
          <p:nvPr/>
        </p:nvCxnSpPr>
        <p:spPr>
          <a:xfrm>
            <a:off x="1524000" y="27432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2819400" y="1371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3429000" y="16002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3124200" y="20574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3429000" y="2895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2819400" y="26670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Connector 84"/>
          <p:cNvCxnSpPr>
            <a:stCxn id="80" idx="5"/>
            <a:endCxn id="82" idx="0"/>
          </p:cNvCxnSpPr>
          <p:nvPr/>
        </p:nvCxnSpPr>
        <p:spPr>
          <a:xfrm rot="16200000" flipH="1">
            <a:off x="2965263" y="1746062"/>
            <a:ext cx="4256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81" idx="4"/>
            <a:endCxn id="82" idx="7"/>
          </p:cNvCxnSpPr>
          <p:nvPr/>
        </p:nvCxnSpPr>
        <p:spPr>
          <a:xfrm rot="5400000">
            <a:off x="3384364" y="1905000"/>
            <a:ext cx="197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82" idx="5"/>
            <a:endCxn id="83" idx="0"/>
          </p:cNvCxnSpPr>
          <p:nvPr/>
        </p:nvCxnSpPr>
        <p:spPr>
          <a:xfrm rot="16200000" flipH="1">
            <a:off x="3193863" y="2508062"/>
            <a:ext cx="578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82" idx="4"/>
            <a:endCxn id="84" idx="7"/>
          </p:cNvCxnSpPr>
          <p:nvPr/>
        </p:nvCxnSpPr>
        <p:spPr>
          <a:xfrm rot="5400000">
            <a:off x="3003364" y="2438400"/>
            <a:ext cx="3494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80" idx="6"/>
            <a:endCxn id="81" idx="1"/>
          </p:cNvCxnSpPr>
          <p:nvPr/>
        </p:nvCxnSpPr>
        <p:spPr>
          <a:xfrm>
            <a:off x="3124200" y="15240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stCxn id="81" idx="5"/>
            <a:endCxn id="83" idx="0"/>
          </p:cNvCxnSpPr>
          <p:nvPr/>
        </p:nvCxnSpPr>
        <p:spPr>
          <a:xfrm rot="5400000">
            <a:off x="3117664" y="2324100"/>
            <a:ext cx="1035237" cy="1077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endCxn id="84" idx="0"/>
          </p:cNvCxnSpPr>
          <p:nvPr/>
        </p:nvCxnSpPr>
        <p:spPr>
          <a:xfrm rot="5400000">
            <a:off x="2477294" y="2170906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84" idx="6"/>
            <a:endCxn id="83" idx="1"/>
          </p:cNvCxnSpPr>
          <p:nvPr/>
        </p:nvCxnSpPr>
        <p:spPr>
          <a:xfrm>
            <a:off x="3124200" y="28194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67" idx="7"/>
            <a:endCxn id="80" idx="1"/>
          </p:cNvCxnSpPr>
          <p:nvPr/>
        </p:nvCxnSpPr>
        <p:spPr>
          <a:xfrm rot="16200000" flipH="1">
            <a:off x="2133600" y="685800"/>
            <a:ext cx="76200" cy="13846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68" idx="6"/>
            <a:endCxn id="81" idx="2"/>
          </p:cNvCxnSpPr>
          <p:nvPr/>
        </p:nvCxnSpPr>
        <p:spPr>
          <a:xfrm>
            <a:off x="2133600" y="16764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69" idx="6"/>
            <a:endCxn id="82" idx="2"/>
          </p:cNvCxnSpPr>
          <p:nvPr/>
        </p:nvCxnSpPr>
        <p:spPr>
          <a:xfrm>
            <a:off x="1828800" y="21336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71" idx="6"/>
            <a:endCxn id="84" idx="2"/>
          </p:cNvCxnSpPr>
          <p:nvPr/>
        </p:nvCxnSpPr>
        <p:spPr>
          <a:xfrm>
            <a:off x="1524000" y="27432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70" idx="6"/>
            <a:endCxn id="83" idx="2"/>
          </p:cNvCxnSpPr>
          <p:nvPr/>
        </p:nvCxnSpPr>
        <p:spPr>
          <a:xfrm>
            <a:off x="2133600" y="29718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Oval 97"/>
          <p:cNvSpPr/>
          <p:nvPr/>
        </p:nvSpPr>
        <p:spPr>
          <a:xfrm>
            <a:off x="7239000" y="15240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7848600" y="1752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7543800" y="22098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7848600" y="30480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7239000" y="28194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" name="Straight Connector 102"/>
          <p:cNvCxnSpPr>
            <a:stCxn id="98" idx="5"/>
            <a:endCxn id="100" idx="0"/>
          </p:cNvCxnSpPr>
          <p:nvPr/>
        </p:nvCxnSpPr>
        <p:spPr>
          <a:xfrm rot="16200000" flipH="1">
            <a:off x="7384863" y="1898462"/>
            <a:ext cx="4256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99" idx="4"/>
            <a:endCxn id="100" idx="7"/>
          </p:cNvCxnSpPr>
          <p:nvPr/>
        </p:nvCxnSpPr>
        <p:spPr>
          <a:xfrm rot="5400000">
            <a:off x="7803964" y="2057400"/>
            <a:ext cx="197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100" idx="5"/>
            <a:endCxn id="101" idx="0"/>
          </p:cNvCxnSpPr>
          <p:nvPr/>
        </p:nvCxnSpPr>
        <p:spPr>
          <a:xfrm rot="16200000" flipH="1">
            <a:off x="7613463" y="2660462"/>
            <a:ext cx="578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100" idx="4"/>
            <a:endCxn id="102" idx="7"/>
          </p:cNvCxnSpPr>
          <p:nvPr/>
        </p:nvCxnSpPr>
        <p:spPr>
          <a:xfrm rot="5400000">
            <a:off x="7422964" y="2590800"/>
            <a:ext cx="3494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98" idx="6"/>
            <a:endCxn id="99" idx="1"/>
          </p:cNvCxnSpPr>
          <p:nvPr/>
        </p:nvCxnSpPr>
        <p:spPr>
          <a:xfrm>
            <a:off x="7543800" y="16764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99" idx="5"/>
            <a:endCxn id="101" idx="0"/>
          </p:cNvCxnSpPr>
          <p:nvPr/>
        </p:nvCxnSpPr>
        <p:spPr>
          <a:xfrm rot="5400000">
            <a:off x="7537264" y="2476500"/>
            <a:ext cx="1035237" cy="1077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endCxn id="102" idx="0"/>
          </p:cNvCxnSpPr>
          <p:nvPr/>
        </p:nvCxnSpPr>
        <p:spPr>
          <a:xfrm rot="5400000">
            <a:off x="6896894" y="2323306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102" idx="6"/>
            <a:endCxn id="101" idx="1"/>
          </p:cNvCxnSpPr>
          <p:nvPr/>
        </p:nvCxnSpPr>
        <p:spPr>
          <a:xfrm>
            <a:off x="7543800" y="29718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endCxn id="98" idx="1"/>
          </p:cNvCxnSpPr>
          <p:nvPr/>
        </p:nvCxnSpPr>
        <p:spPr>
          <a:xfrm rot="16200000" flipH="1">
            <a:off x="6553200" y="838200"/>
            <a:ext cx="76200" cy="13846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endCxn id="99" idx="2"/>
          </p:cNvCxnSpPr>
          <p:nvPr/>
        </p:nvCxnSpPr>
        <p:spPr>
          <a:xfrm>
            <a:off x="6553200" y="18288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endCxn id="100" idx="2"/>
          </p:cNvCxnSpPr>
          <p:nvPr/>
        </p:nvCxnSpPr>
        <p:spPr>
          <a:xfrm>
            <a:off x="6248400" y="22860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endCxn id="102" idx="2"/>
          </p:cNvCxnSpPr>
          <p:nvPr/>
        </p:nvCxnSpPr>
        <p:spPr>
          <a:xfrm>
            <a:off x="5943600" y="28956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endCxn id="101" idx="2"/>
          </p:cNvCxnSpPr>
          <p:nvPr/>
        </p:nvCxnSpPr>
        <p:spPr>
          <a:xfrm>
            <a:off x="6553200" y="31242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6" name="Oval 115"/>
          <p:cNvSpPr/>
          <p:nvPr/>
        </p:nvSpPr>
        <p:spPr>
          <a:xfrm>
            <a:off x="2819400" y="1371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>
            <a:off x="3429000" y="16002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3124200" y="20574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3429000" y="2895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2819400" y="26670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Connector 120"/>
          <p:cNvCxnSpPr>
            <a:stCxn id="116" idx="5"/>
            <a:endCxn id="118" idx="0"/>
          </p:cNvCxnSpPr>
          <p:nvPr/>
        </p:nvCxnSpPr>
        <p:spPr>
          <a:xfrm rot="16200000" flipH="1">
            <a:off x="2965263" y="1746062"/>
            <a:ext cx="4256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stCxn id="117" idx="4"/>
            <a:endCxn id="118" idx="7"/>
          </p:cNvCxnSpPr>
          <p:nvPr/>
        </p:nvCxnSpPr>
        <p:spPr>
          <a:xfrm rot="5400000">
            <a:off x="3384364" y="1905000"/>
            <a:ext cx="197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118" idx="5"/>
            <a:endCxn id="119" idx="0"/>
          </p:cNvCxnSpPr>
          <p:nvPr/>
        </p:nvCxnSpPr>
        <p:spPr>
          <a:xfrm rot="16200000" flipH="1">
            <a:off x="3193863" y="2508062"/>
            <a:ext cx="578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>
            <a:stCxn id="118" idx="4"/>
            <a:endCxn id="120" idx="7"/>
          </p:cNvCxnSpPr>
          <p:nvPr/>
        </p:nvCxnSpPr>
        <p:spPr>
          <a:xfrm rot="5400000">
            <a:off x="3003364" y="2438400"/>
            <a:ext cx="3494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>
            <a:stCxn id="116" idx="6"/>
            <a:endCxn id="117" idx="1"/>
          </p:cNvCxnSpPr>
          <p:nvPr/>
        </p:nvCxnSpPr>
        <p:spPr>
          <a:xfrm>
            <a:off x="3124200" y="15240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stCxn id="117" idx="5"/>
            <a:endCxn id="119" idx="0"/>
          </p:cNvCxnSpPr>
          <p:nvPr/>
        </p:nvCxnSpPr>
        <p:spPr>
          <a:xfrm rot="5400000">
            <a:off x="3117664" y="2324100"/>
            <a:ext cx="1035237" cy="1077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>
            <a:endCxn id="120" idx="0"/>
          </p:cNvCxnSpPr>
          <p:nvPr/>
        </p:nvCxnSpPr>
        <p:spPr>
          <a:xfrm rot="5400000">
            <a:off x="2477294" y="2170906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>
            <a:stCxn id="120" idx="6"/>
            <a:endCxn id="119" idx="1"/>
          </p:cNvCxnSpPr>
          <p:nvPr/>
        </p:nvCxnSpPr>
        <p:spPr>
          <a:xfrm>
            <a:off x="3124200" y="28194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Oval 128"/>
          <p:cNvSpPr/>
          <p:nvPr/>
        </p:nvSpPr>
        <p:spPr>
          <a:xfrm>
            <a:off x="4419600" y="14478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5073650" y="1660525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4724400" y="2133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5029200" y="29718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4419600" y="27432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4" name="Straight Connector 133"/>
          <p:cNvCxnSpPr>
            <a:stCxn id="129" idx="5"/>
            <a:endCxn id="131" idx="0"/>
          </p:cNvCxnSpPr>
          <p:nvPr/>
        </p:nvCxnSpPr>
        <p:spPr>
          <a:xfrm rot="16200000" flipH="1">
            <a:off x="4565463" y="1822262"/>
            <a:ext cx="4256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stCxn id="130" idx="4"/>
            <a:endCxn id="131" idx="7"/>
          </p:cNvCxnSpPr>
          <p:nvPr/>
        </p:nvCxnSpPr>
        <p:spPr>
          <a:xfrm rot="5400000">
            <a:off x="4998851" y="1951038"/>
            <a:ext cx="212912" cy="2414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>
            <a:stCxn id="131" idx="5"/>
            <a:endCxn id="132" idx="0"/>
          </p:cNvCxnSpPr>
          <p:nvPr/>
        </p:nvCxnSpPr>
        <p:spPr>
          <a:xfrm rot="16200000" flipH="1">
            <a:off x="4794063" y="2584262"/>
            <a:ext cx="578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>
            <a:stCxn id="131" idx="4"/>
            <a:endCxn id="133" idx="7"/>
          </p:cNvCxnSpPr>
          <p:nvPr/>
        </p:nvCxnSpPr>
        <p:spPr>
          <a:xfrm rot="5400000">
            <a:off x="4603564" y="2514600"/>
            <a:ext cx="3494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>
            <a:stCxn id="129" idx="6"/>
            <a:endCxn id="130" idx="1"/>
          </p:cNvCxnSpPr>
          <p:nvPr/>
        </p:nvCxnSpPr>
        <p:spPr>
          <a:xfrm>
            <a:off x="4724400" y="1600200"/>
            <a:ext cx="393887" cy="1049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stCxn id="130" idx="5"/>
            <a:endCxn id="132" idx="0"/>
          </p:cNvCxnSpPr>
          <p:nvPr/>
        </p:nvCxnSpPr>
        <p:spPr>
          <a:xfrm rot="5400000">
            <a:off x="4732151" y="2370138"/>
            <a:ext cx="1051112" cy="1522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>
            <a:endCxn id="133" idx="0"/>
          </p:cNvCxnSpPr>
          <p:nvPr/>
        </p:nvCxnSpPr>
        <p:spPr>
          <a:xfrm rot="5400000">
            <a:off x="4077494" y="2247106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>
            <a:stCxn id="133" idx="6"/>
            <a:endCxn id="132" idx="1"/>
          </p:cNvCxnSpPr>
          <p:nvPr/>
        </p:nvCxnSpPr>
        <p:spPr>
          <a:xfrm>
            <a:off x="4724400" y="28956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>
            <a:stCxn id="116" idx="7"/>
            <a:endCxn id="129" idx="1"/>
          </p:cNvCxnSpPr>
          <p:nvPr/>
        </p:nvCxnSpPr>
        <p:spPr>
          <a:xfrm rot="16200000" flipH="1">
            <a:off x="3733800" y="762000"/>
            <a:ext cx="76200" cy="13846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>
            <a:stCxn id="117" idx="6"/>
            <a:endCxn id="130" idx="2"/>
          </p:cNvCxnSpPr>
          <p:nvPr/>
        </p:nvCxnSpPr>
        <p:spPr>
          <a:xfrm>
            <a:off x="3733800" y="1752600"/>
            <a:ext cx="1339850" cy="603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>
            <a:stCxn id="118" idx="6"/>
            <a:endCxn id="131" idx="2"/>
          </p:cNvCxnSpPr>
          <p:nvPr/>
        </p:nvCxnSpPr>
        <p:spPr>
          <a:xfrm>
            <a:off x="3429000" y="22098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>
            <a:stCxn id="120" idx="6"/>
            <a:endCxn id="133" idx="2"/>
          </p:cNvCxnSpPr>
          <p:nvPr/>
        </p:nvCxnSpPr>
        <p:spPr>
          <a:xfrm>
            <a:off x="3124200" y="28194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>
            <a:stCxn id="119" idx="6"/>
            <a:endCxn id="132" idx="2"/>
          </p:cNvCxnSpPr>
          <p:nvPr/>
        </p:nvCxnSpPr>
        <p:spPr>
          <a:xfrm>
            <a:off x="3733800" y="30480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7" name="TextBox 146"/>
          <p:cNvSpPr txBox="1"/>
          <p:nvPr/>
        </p:nvSpPr>
        <p:spPr>
          <a:xfrm>
            <a:off x="5638800" y="1828800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cxnSp>
        <p:nvCxnSpPr>
          <p:cNvPr id="148" name="Straight Connector 147"/>
          <p:cNvCxnSpPr>
            <a:stCxn id="129" idx="7"/>
          </p:cNvCxnSpPr>
          <p:nvPr/>
        </p:nvCxnSpPr>
        <p:spPr>
          <a:xfrm rot="16200000" flipH="1">
            <a:off x="4914899" y="1257300"/>
            <a:ext cx="31563" cy="501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>
            <a:stCxn id="130" idx="6"/>
          </p:cNvCxnSpPr>
          <p:nvPr/>
        </p:nvCxnSpPr>
        <p:spPr>
          <a:xfrm>
            <a:off x="5378450" y="1812925"/>
            <a:ext cx="412750" cy="158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>
            <a:stCxn id="131" idx="6"/>
          </p:cNvCxnSpPr>
          <p:nvPr/>
        </p:nvCxnSpPr>
        <p:spPr>
          <a:xfrm>
            <a:off x="5029200" y="2286000"/>
            <a:ext cx="457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stCxn id="133" idx="6"/>
          </p:cNvCxnSpPr>
          <p:nvPr/>
        </p:nvCxnSpPr>
        <p:spPr>
          <a:xfrm>
            <a:off x="4724400" y="28956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>
            <a:stCxn id="132" idx="6"/>
          </p:cNvCxnSpPr>
          <p:nvPr/>
        </p:nvCxnSpPr>
        <p:spPr>
          <a:xfrm>
            <a:off x="5334000" y="3124200"/>
            <a:ext cx="457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1066800" y="762000"/>
            <a:ext cx="1219200" cy="2895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/>
          <p:cNvSpPr/>
          <p:nvPr/>
        </p:nvSpPr>
        <p:spPr>
          <a:xfrm>
            <a:off x="2590800" y="838200"/>
            <a:ext cx="1219200" cy="2895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/>
          <p:cNvSpPr/>
          <p:nvPr/>
        </p:nvSpPr>
        <p:spPr>
          <a:xfrm>
            <a:off x="4343400" y="838200"/>
            <a:ext cx="1219200" cy="2895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/>
          <p:cNvSpPr/>
          <p:nvPr/>
        </p:nvSpPr>
        <p:spPr>
          <a:xfrm>
            <a:off x="7086600" y="838200"/>
            <a:ext cx="1219200" cy="2895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156"/>
          <p:cNvSpPr/>
          <p:nvPr/>
        </p:nvSpPr>
        <p:spPr>
          <a:xfrm>
            <a:off x="1371600" y="4800600"/>
            <a:ext cx="762000" cy="762000"/>
          </a:xfrm>
          <a:prstGeom prst="ellipse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57"/>
          <p:cNvSpPr/>
          <p:nvPr/>
        </p:nvSpPr>
        <p:spPr>
          <a:xfrm>
            <a:off x="2971800" y="4800600"/>
            <a:ext cx="762000" cy="762000"/>
          </a:xfrm>
          <a:prstGeom prst="ellipse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4724400" y="4800600"/>
            <a:ext cx="762000" cy="762000"/>
          </a:xfrm>
          <a:prstGeom prst="ellipse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/>
          <p:cNvSpPr/>
          <p:nvPr/>
        </p:nvSpPr>
        <p:spPr>
          <a:xfrm>
            <a:off x="7467600" y="4800600"/>
            <a:ext cx="762000" cy="762000"/>
          </a:xfrm>
          <a:prstGeom prst="ellipse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3" name="Straight Connector 162"/>
          <p:cNvCxnSpPr>
            <a:stCxn id="157" idx="6"/>
            <a:endCxn id="158" idx="2"/>
          </p:cNvCxnSpPr>
          <p:nvPr/>
        </p:nvCxnSpPr>
        <p:spPr>
          <a:xfrm>
            <a:off x="2133600" y="5181600"/>
            <a:ext cx="838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/>
          <p:cNvCxnSpPr>
            <a:endCxn id="159" idx="2"/>
          </p:cNvCxnSpPr>
          <p:nvPr/>
        </p:nvCxnSpPr>
        <p:spPr>
          <a:xfrm>
            <a:off x="3733800" y="5181600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>
            <a:stCxn id="159" idx="6"/>
          </p:cNvCxnSpPr>
          <p:nvPr/>
        </p:nvCxnSpPr>
        <p:spPr>
          <a:xfrm>
            <a:off x="5486400" y="5181600"/>
            <a:ext cx="609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>
            <a:endCxn id="160" idx="2"/>
          </p:cNvCxnSpPr>
          <p:nvPr/>
        </p:nvCxnSpPr>
        <p:spPr>
          <a:xfrm>
            <a:off x="6934200" y="5181600"/>
            <a:ext cx="5334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6248400" y="4702314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172" name="Down Arrow 171"/>
          <p:cNvSpPr/>
          <p:nvPr/>
        </p:nvSpPr>
        <p:spPr>
          <a:xfrm>
            <a:off x="4419600" y="3886200"/>
            <a:ext cx="533400" cy="685800"/>
          </a:xfrm>
          <a:prstGeom prst="downArrow">
            <a:avLst/>
          </a:prstGeom>
          <a:solidFill>
            <a:schemeClr val="accent3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TextBox 160"/>
          <p:cNvSpPr txBox="1"/>
          <p:nvPr/>
        </p:nvSpPr>
        <p:spPr>
          <a:xfrm>
            <a:off x="3597745" y="5943600"/>
            <a:ext cx="257445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/>
              <a:t>Linear meta-graph</a:t>
            </a:r>
            <a:endParaRPr lang="en-US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46"/>
          <p:cNvSpPr>
            <a:spLocks noGrp="1"/>
          </p:cNvSpPr>
          <p:nvPr>
            <p:ph type="title"/>
          </p:nvPr>
        </p:nvSpPr>
        <p:spPr>
          <a:xfrm>
            <a:off x="609600" y="-228600"/>
            <a:ext cx="8229600" cy="1143000"/>
          </a:xfrm>
        </p:spPr>
        <p:txBody>
          <a:bodyPr/>
          <a:lstStyle/>
          <a:p>
            <a:r>
              <a:rPr lang="en-US" dirty="0" smtClean="0"/>
              <a:t>Convert to a Chain</a:t>
            </a:r>
            <a:endParaRPr lang="en-US" dirty="0"/>
          </a:p>
        </p:txBody>
      </p:sp>
      <p:sp>
        <p:nvSpPr>
          <p:cNvPr id="67" name="Oval 66"/>
          <p:cNvSpPr/>
          <p:nvPr/>
        </p:nvSpPr>
        <p:spPr>
          <a:xfrm>
            <a:off x="1219200" y="12954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1828800" y="15240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1524000" y="19812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828800" y="28194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1219200" y="25908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>
            <a:stCxn id="67" idx="5"/>
            <a:endCxn id="69" idx="0"/>
          </p:cNvCxnSpPr>
          <p:nvPr/>
        </p:nvCxnSpPr>
        <p:spPr>
          <a:xfrm rot="16200000" flipH="1">
            <a:off x="1365063" y="1669862"/>
            <a:ext cx="4256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68" idx="4"/>
            <a:endCxn id="69" idx="7"/>
          </p:cNvCxnSpPr>
          <p:nvPr/>
        </p:nvCxnSpPr>
        <p:spPr>
          <a:xfrm rot="5400000">
            <a:off x="1784164" y="1828800"/>
            <a:ext cx="197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9" idx="5"/>
            <a:endCxn id="70" idx="0"/>
          </p:cNvCxnSpPr>
          <p:nvPr/>
        </p:nvCxnSpPr>
        <p:spPr>
          <a:xfrm rot="16200000" flipH="1">
            <a:off x="1593663" y="2431862"/>
            <a:ext cx="578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69" idx="4"/>
            <a:endCxn id="71" idx="7"/>
          </p:cNvCxnSpPr>
          <p:nvPr/>
        </p:nvCxnSpPr>
        <p:spPr>
          <a:xfrm rot="5400000">
            <a:off x="1403164" y="2362200"/>
            <a:ext cx="3494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67" idx="6"/>
            <a:endCxn id="68" idx="1"/>
          </p:cNvCxnSpPr>
          <p:nvPr/>
        </p:nvCxnSpPr>
        <p:spPr>
          <a:xfrm>
            <a:off x="1524000" y="14478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68" idx="5"/>
            <a:endCxn id="70" idx="0"/>
          </p:cNvCxnSpPr>
          <p:nvPr/>
        </p:nvCxnSpPr>
        <p:spPr>
          <a:xfrm rot="5400000">
            <a:off x="1517464" y="2247900"/>
            <a:ext cx="1035237" cy="1077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endCxn id="71" idx="0"/>
          </p:cNvCxnSpPr>
          <p:nvPr/>
        </p:nvCxnSpPr>
        <p:spPr>
          <a:xfrm rot="5400000">
            <a:off x="877094" y="2094706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71" idx="6"/>
            <a:endCxn id="70" idx="1"/>
          </p:cNvCxnSpPr>
          <p:nvPr/>
        </p:nvCxnSpPr>
        <p:spPr>
          <a:xfrm>
            <a:off x="1524000" y="27432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2819400" y="1371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3429000" y="16002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3124200" y="20574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3429000" y="2895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2819400" y="26670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Connector 84"/>
          <p:cNvCxnSpPr>
            <a:stCxn id="80" idx="5"/>
            <a:endCxn id="82" idx="0"/>
          </p:cNvCxnSpPr>
          <p:nvPr/>
        </p:nvCxnSpPr>
        <p:spPr>
          <a:xfrm rot="16200000" flipH="1">
            <a:off x="2965263" y="1746062"/>
            <a:ext cx="4256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81" idx="4"/>
            <a:endCxn id="82" idx="7"/>
          </p:cNvCxnSpPr>
          <p:nvPr/>
        </p:nvCxnSpPr>
        <p:spPr>
          <a:xfrm rot="5400000">
            <a:off x="3384364" y="1905000"/>
            <a:ext cx="197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82" idx="5"/>
            <a:endCxn id="83" idx="0"/>
          </p:cNvCxnSpPr>
          <p:nvPr/>
        </p:nvCxnSpPr>
        <p:spPr>
          <a:xfrm rot="16200000" flipH="1">
            <a:off x="3193863" y="2508062"/>
            <a:ext cx="578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82" idx="4"/>
            <a:endCxn id="84" idx="7"/>
          </p:cNvCxnSpPr>
          <p:nvPr/>
        </p:nvCxnSpPr>
        <p:spPr>
          <a:xfrm rot="5400000">
            <a:off x="3003364" y="2438400"/>
            <a:ext cx="3494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80" idx="6"/>
            <a:endCxn id="81" idx="1"/>
          </p:cNvCxnSpPr>
          <p:nvPr/>
        </p:nvCxnSpPr>
        <p:spPr>
          <a:xfrm>
            <a:off x="3124200" y="15240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stCxn id="81" idx="5"/>
            <a:endCxn id="83" idx="0"/>
          </p:cNvCxnSpPr>
          <p:nvPr/>
        </p:nvCxnSpPr>
        <p:spPr>
          <a:xfrm rot="5400000">
            <a:off x="3117664" y="2324100"/>
            <a:ext cx="1035237" cy="1077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endCxn id="84" idx="0"/>
          </p:cNvCxnSpPr>
          <p:nvPr/>
        </p:nvCxnSpPr>
        <p:spPr>
          <a:xfrm rot="5400000">
            <a:off x="2477294" y="2170906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84" idx="6"/>
            <a:endCxn id="83" idx="1"/>
          </p:cNvCxnSpPr>
          <p:nvPr/>
        </p:nvCxnSpPr>
        <p:spPr>
          <a:xfrm>
            <a:off x="3124200" y="28194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67" idx="7"/>
            <a:endCxn id="80" idx="1"/>
          </p:cNvCxnSpPr>
          <p:nvPr/>
        </p:nvCxnSpPr>
        <p:spPr>
          <a:xfrm rot="16200000" flipH="1">
            <a:off x="2133600" y="685800"/>
            <a:ext cx="76200" cy="13846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68" idx="6"/>
            <a:endCxn id="81" idx="2"/>
          </p:cNvCxnSpPr>
          <p:nvPr/>
        </p:nvCxnSpPr>
        <p:spPr>
          <a:xfrm>
            <a:off x="2133600" y="16764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69" idx="6"/>
            <a:endCxn id="82" idx="2"/>
          </p:cNvCxnSpPr>
          <p:nvPr/>
        </p:nvCxnSpPr>
        <p:spPr>
          <a:xfrm>
            <a:off x="1828800" y="21336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71" idx="6"/>
            <a:endCxn id="84" idx="2"/>
          </p:cNvCxnSpPr>
          <p:nvPr/>
        </p:nvCxnSpPr>
        <p:spPr>
          <a:xfrm>
            <a:off x="1524000" y="27432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70" idx="6"/>
            <a:endCxn id="83" idx="2"/>
          </p:cNvCxnSpPr>
          <p:nvPr/>
        </p:nvCxnSpPr>
        <p:spPr>
          <a:xfrm>
            <a:off x="2133600" y="29718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Oval 97"/>
          <p:cNvSpPr/>
          <p:nvPr/>
        </p:nvSpPr>
        <p:spPr>
          <a:xfrm>
            <a:off x="7239000" y="15240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7848600" y="1752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7543800" y="22098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7848600" y="30480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7239000" y="28194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" name="Straight Connector 102"/>
          <p:cNvCxnSpPr>
            <a:stCxn id="98" idx="5"/>
            <a:endCxn id="100" idx="0"/>
          </p:cNvCxnSpPr>
          <p:nvPr/>
        </p:nvCxnSpPr>
        <p:spPr>
          <a:xfrm rot="16200000" flipH="1">
            <a:off x="7384863" y="1898462"/>
            <a:ext cx="4256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99" idx="4"/>
            <a:endCxn id="100" idx="7"/>
          </p:cNvCxnSpPr>
          <p:nvPr/>
        </p:nvCxnSpPr>
        <p:spPr>
          <a:xfrm rot="5400000">
            <a:off x="7803964" y="2057400"/>
            <a:ext cx="197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100" idx="5"/>
            <a:endCxn id="101" idx="0"/>
          </p:cNvCxnSpPr>
          <p:nvPr/>
        </p:nvCxnSpPr>
        <p:spPr>
          <a:xfrm rot="16200000" flipH="1">
            <a:off x="7613463" y="2660462"/>
            <a:ext cx="578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100" idx="4"/>
            <a:endCxn id="102" idx="7"/>
          </p:cNvCxnSpPr>
          <p:nvPr/>
        </p:nvCxnSpPr>
        <p:spPr>
          <a:xfrm rot="5400000">
            <a:off x="7422964" y="2590800"/>
            <a:ext cx="3494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98" idx="6"/>
            <a:endCxn id="99" idx="1"/>
          </p:cNvCxnSpPr>
          <p:nvPr/>
        </p:nvCxnSpPr>
        <p:spPr>
          <a:xfrm>
            <a:off x="7543800" y="16764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99" idx="5"/>
            <a:endCxn id="101" idx="0"/>
          </p:cNvCxnSpPr>
          <p:nvPr/>
        </p:nvCxnSpPr>
        <p:spPr>
          <a:xfrm rot="5400000">
            <a:off x="7537264" y="2476500"/>
            <a:ext cx="1035237" cy="1077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endCxn id="102" idx="0"/>
          </p:cNvCxnSpPr>
          <p:nvPr/>
        </p:nvCxnSpPr>
        <p:spPr>
          <a:xfrm rot="5400000">
            <a:off x="6896894" y="2323306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102" idx="6"/>
            <a:endCxn id="101" idx="1"/>
          </p:cNvCxnSpPr>
          <p:nvPr/>
        </p:nvCxnSpPr>
        <p:spPr>
          <a:xfrm>
            <a:off x="7543800" y="29718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endCxn id="98" idx="1"/>
          </p:cNvCxnSpPr>
          <p:nvPr/>
        </p:nvCxnSpPr>
        <p:spPr>
          <a:xfrm rot="16200000" flipH="1">
            <a:off x="6553200" y="838200"/>
            <a:ext cx="76200" cy="13846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endCxn id="99" idx="2"/>
          </p:cNvCxnSpPr>
          <p:nvPr/>
        </p:nvCxnSpPr>
        <p:spPr>
          <a:xfrm>
            <a:off x="6553200" y="18288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endCxn id="100" idx="2"/>
          </p:cNvCxnSpPr>
          <p:nvPr/>
        </p:nvCxnSpPr>
        <p:spPr>
          <a:xfrm>
            <a:off x="6248400" y="22860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endCxn id="102" idx="2"/>
          </p:cNvCxnSpPr>
          <p:nvPr/>
        </p:nvCxnSpPr>
        <p:spPr>
          <a:xfrm>
            <a:off x="5943600" y="28956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endCxn id="101" idx="2"/>
          </p:cNvCxnSpPr>
          <p:nvPr/>
        </p:nvCxnSpPr>
        <p:spPr>
          <a:xfrm>
            <a:off x="6553200" y="31242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6" name="Oval 115"/>
          <p:cNvSpPr/>
          <p:nvPr/>
        </p:nvSpPr>
        <p:spPr>
          <a:xfrm>
            <a:off x="2819400" y="1371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>
            <a:off x="3429000" y="16002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3124200" y="20574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3429000" y="2895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2819400" y="26670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Connector 120"/>
          <p:cNvCxnSpPr>
            <a:stCxn id="116" idx="5"/>
            <a:endCxn id="118" idx="0"/>
          </p:cNvCxnSpPr>
          <p:nvPr/>
        </p:nvCxnSpPr>
        <p:spPr>
          <a:xfrm rot="16200000" flipH="1">
            <a:off x="2965263" y="1746062"/>
            <a:ext cx="4256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stCxn id="117" idx="4"/>
            <a:endCxn id="118" idx="7"/>
          </p:cNvCxnSpPr>
          <p:nvPr/>
        </p:nvCxnSpPr>
        <p:spPr>
          <a:xfrm rot="5400000">
            <a:off x="3384364" y="1905000"/>
            <a:ext cx="197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118" idx="5"/>
            <a:endCxn id="119" idx="0"/>
          </p:cNvCxnSpPr>
          <p:nvPr/>
        </p:nvCxnSpPr>
        <p:spPr>
          <a:xfrm rot="16200000" flipH="1">
            <a:off x="3193863" y="2508062"/>
            <a:ext cx="578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>
            <a:stCxn id="118" idx="4"/>
            <a:endCxn id="120" idx="7"/>
          </p:cNvCxnSpPr>
          <p:nvPr/>
        </p:nvCxnSpPr>
        <p:spPr>
          <a:xfrm rot="5400000">
            <a:off x="3003364" y="2438400"/>
            <a:ext cx="3494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>
            <a:stCxn id="116" idx="6"/>
            <a:endCxn id="117" idx="1"/>
          </p:cNvCxnSpPr>
          <p:nvPr/>
        </p:nvCxnSpPr>
        <p:spPr>
          <a:xfrm>
            <a:off x="3124200" y="15240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stCxn id="117" idx="5"/>
            <a:endCxn id="119" idx="0"/>
          </p:cNvCxnSpPr>
          <p:nvPr/>
        </p:nvCxnSpPr>
        <p:spPr>
          <a:xfrm rot="5400000">
            <a:off x="3117664" y="2324100"/>
            <a:ext cx="1035237" cy="1077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>
            <a:endCxn id="120" idx="0"/>
          </p:cNvCxnSpPr>
          <p:nvPr/>
        </p:nvCxnSpPr>
        <p:spPr>
          <a:xfrm rot="5400000">
            <a:off x="2477294" y="2170906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>
            <a:stCxn id="120" idx="6"/>
            <a:endCxn id="119" idx="1"/>
          </p:cNvCxnSpPr>
          <p:nvPr/>
        </p:nvCxnSpPr>
        <p:spPr>
          <a:xfrm>
            <a:off x="3124200" y="28194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Oval 128"/>
          <p:cNvSpPr/>
          <p:nvPr/>
        </p:nvSpPr>
        <p:spPr>
          <a:xfrm>
            <a:off x="4419600" y="14478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5073650" y="1660525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4724400" y="2133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5029200" y="29718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4419600" y="27432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4" name="Straight Connector 133"/>
          <p:cNvCxnSpPr>
            <a:stCxn id="129" idx="5"/>
            <a:endCxn id="131" idx="0"/>
          </p:cNvCxnSpPr>
          <p:nvPr/>
        </p:nvCxnSpPr>
        <p:spPr>
          <a:xfrm rot="16200000" flipH="1">
            <a:off x="4565463" y="1822262"/>
            <a:ext cx="4256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stCxn id="130" idx="4"/>
            <a:endCxn id="131" idx="7"/>
          </p:cNvCxnSpPr>
          <p:nvPr/>
        </p:nvCxnSpPr>
        <p:spPr>
          <a:xfrm rot="5400000">
            <a:off x="4998851" y="1951038"/>
            <a:ext cx="212912" cy="2414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>
            <a:stCxn id="131" idx="5"/>
            <a:endCxn id="132" idx="0"/>
          </p:cNvCxnSpPr>
          <p:nvPr/>
        </p:nvCxnSpPr>
        <p:spPr>
          <a:xfrm rot="16200000" flipH="1">
            <a:off x="4794063" y="2584262"/>
            <a:ext cx="578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>
            <a:stCxn id="131" idx="4"/>
            <a:endCxn id="133" idx="7"/>
          </p:cNvCxnSpPr>
          <p:nvPr/>
        </p:nvCxnSpPr>
        <p:spPr>
          <a:xfrm rot="5400000">
            <a:off x="4603564" y="2514600"/>
            <a:ext cx="3494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>
            <a:stCxn id="129" idx="6"/>
            <a:endCxn id="130" idx="1"/>
          </p:cNvCxnSpPr>
          <p:nvPr/>
        </p:nvCxnSpPr>
        <p:spPr>
          <a:xfrm>
            <a:off x="4724400" y="1600200"/>
            <a:ext cx="393887" cy="1049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stCxn id="130" idx="5"/>
            <a:endCxn id="132" idx="0"/>
          </p:cNvCxnSpPr>
          <p:nvPr/>
        </p:nvCxnSpPr>
        <p:spPr>
          <a:xfrm rot="5400000">
            <a:off x="4732151" y="2370138"/>
            <a:ext cx="1051112" cy="1522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>
            <a:endCxn id="133" idx="0"/>
          </p:cNvCxnSpPr>
          <p:nvPr/>
        </p:nvCxnSpPr>
        <p:spPr>
          <a:xfrm rot="5400000">
            <a:off x="4077494" y="2247106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>
            <a:stCxn id="133" idx="6"/>
            <a:endCxn id="132" idx="1"/>
          </p:cNvCxnSpPr>
          <p:nvPr/>
        </p:nvCxnSpPr>
        <p:spPr>
          <a:xfrm>
            <a:off x="4724400" y="28956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>
            <a:stCxn id="116" idx="7"/>
            <a:endCxn id="129" idx="1"/>
          </p:cNvCxnSpPr>
          <p:nvPr/>
        </p:nvCxnSpPr>
        <p:spPr>
          <a:xfrm rot="16200000" flipH="1">
            <a:off x="3733800" y="762000"/>
            <a:ext cx="76200" cy="13846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>
            <a:stCxn id="117" idx="6"/>
            <a:endCxn id="130" idx="2"/>
          </p:cNvCxnSpPr>
          <p:nvPr/>
        </p:nvCxnSpPr>
        <p:spPr>
          <a:xfrm>
            <a:off x="3733800" y="1752600"/>
            <a:ext cx="1339850" cy="603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>
            <a:stCxn id="118" idx="6"/>
            <a:endCxn id="131" idx="2"/>
          </p:cNvCxnSpPr>
          <p:nvPr/>
        </p:nvCxnSpPr>
        <p:spPr>
          <a:xfrm>
            <a:off x="3429000" y="22098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>
            <a:stCxn id="120" idx="6"/>
            <a:endCxn id="133" idx="2"/>
          </p:cNvCxnSpPr>
          <p:nvPr/>
        </p:nvCxnSpPr>
        <p:spPr>
          <a:xfrm>
            <a:off x="3124200" y="28194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>
            <a:stCxn id="119" idx="6"/>
            <a:endCxn id="132" idx="2"/>
          </p:cNvCxnSpPr>
          <p:nvPr/>
        </p:nvCxnSpPr>
        <p:spPr>
          <a:xfrm>
            <a:off x="3733800" y="30480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7" name="TextBox 146"/>
          <p:cNvSpPr txBox="1"/>
          <p:nvPr/>
        </p:nvSpPr>
        <p:spPr>
          <a:xfrm>
            <a:off x="5638800" y="1828800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cxnSp>
        <p:nvCxnSpPr>
          <p:cNvPr id="148" name="Straight Connector 147"/>
          <p:cNvCxnSpPr>
            <a:stCxn id="129" idx="7"/>
          </p:cNvCxnSpPr>
          <p:nvPr/>
        </p:nvCxnSpPr>
        <p:spPr>
          <a:xfrm rot="16200000" flipH="1">
            <a:off x="4914899" y="1257300"/>
            <a:ext cx="31563" cy="501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>
            <a:stCxn id="130" idx="6"/>
          </p:cNvCxnSpPr>
          <p:nvPr/>
        </p:nvCxnSpPr>
        <p:spPr>
          <a:xfrm>
            <a:off x="5378450" y="1812925"/>
            <a:ext cx="412750" cy="158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>
            <a:stCxn id="131" idx="6"/>
          </p:cNvCxnSpPr>
          <p:nvPr/>
        </p:nvCxnSpPr>
        <p:spPr>
          <a:xfrm>
            <a:off x="5029200" y="2286000"/>
            <a:ext cx="457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stCxn id="133" idx="6"/>
          </p:cNvCxnSpPr>
          <p:nvPr/>
        </p:nvCxnSpPr>
        <p:spPr>
          <a:xfrm>
            <a:off x="4724400" y="28956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>
            <a:stCxn id="132" idx="6"/>
          </p:cNvCxnSpPr>
          <p:nvPr/>
        </p:nvCxnSpPr>
        <p:spPr>
          <a:xfrm>
            <a:off x="5334000" y="3124200"/>
            <a:ext cx="457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1066800" y="762000"/>
            <a:ext cx="1219200" cy="2895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/>
          <p:cNvSpPr/>
          <p:nvPr/>
        </p:nvSpPr>
        <p:spPr>
          <a:xfrm>
            <a:off x="2590800" y="838200"/>
            <a:ext cx="1219200" cy="2895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/>
          <p:cNvSpPr/>
          <p:nvPr/>
        </p:nvSpPr>
        <p:spPr>
          <a:xfrm>
            <a:off x="4343400" y="838200"/>
            <a:ext cx="1219200" cy="2895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/>
          <p:cNvSpPr/>
          <p:nvPr/>
        </p:nvSpPr>
        <p:spPr>
          <a:xfrm>
            <a:off x="7086600" y="838200"/>
            <a:ext cx="1219200" cy="2895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156"/>
          <p:cNvSpPr/>
          <p:nvPr/>
        </p:nvSpPr>
        <p:spPr>
          <a:xfrm>
            <a:off x="1371600" y="4800600"/>
            <a:ext cx="762000" cy="762000"/>
          </a:xfrm>
          <a:prstGeom prst="ellipse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57"/>
          <p:cNvSpPr/>
          <p:nvPr/>
        </p:nvSpPr>
        <p:spPr>
          <a:xfrm>
            <a:off x="2971800" y="4800600"/>
            <a:ext cx="762000" cy="762000"/>
          </a:xfrm>
          <a:prstGeom prst="ellipse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4724400" y="4800600"/>
            <a:ext cx="762000" cy="762000"/>
          </a:xfrm>
          <a:prstGeom prst="ellipse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/>
          <p:cNvSpPr/>
          <p:nvPr/>
        </p:nvSpPr>
        <p:spPr>
          <a:xfrm>
            <a:off x="7467600" y="4800600"/>
            <a:ext cx="762000" cy="762000"/>
          </a:xfrm>
          <a:prstGeom prst="ellipse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3" name="Straight Connector 162"/>
          <p:cNvCxnSpPr>
            <a:stCxn id="157" idx="6"/>
            <a:endCxn id="158" idx="2"/>
          </p:cNvCxnSpPr>
          <p:nvPr/>
        </p:nvCxnSpPr>
        <p:spPr>
          <a:xfrm>
            <a:off x="2133600" y="5181600"/>
            <a:ext cx="838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/>
          <p:cNvCxnSpPr>
            <a:endCxn id="159" idx="2"/>
          </p:cNvCxnSpPr>
          <p:nvPr/>
        </p:nvCxnSpPr>
        <p:spPr>
          <a:xfrm>
            <a:off x="3733800" y="5181600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>
            <a:stCxn id="159" idx="6"/>
          </p:cNvCxnSpPr>
          <p:nvPr/>
        </p:nvCxnSpPr>
        <p:spPr>
          <a:xfrm>
            <a:off x="5486400" y="5181600"/>
            <a:ext cx="609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>
            <a:endCxn id="160" idx="2"/>
          </p:cNvCxnSpPr>
          <p:nvPr/>
        </p:nvCxnSpPr>
        <p:spPr>
          <a:xfrm>
            <a:off x="6934200" y="5181600"/>
            <a:ext cx="5334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6248400" y="4702314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172" name="Down Arrow 171"/>
          <p:cNvSpPr/>
          <p:nvPr/>
        </p:nvSpPr>
        <p:spPr>
          <a:xfrm>
            <a:off x="4419600" y="3886200"/>
            <a:ext cx="533400" cy="685800"/>
          </a:xfrm>
          <a:prstGeom prst="downArrow">
            <a:avLst/>
          </a:prstGeom>
          <a:solidFill>
            <a:schemeClr val="accent3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TextBox 160"/>
          <p:cNvSpPr txBox="1"/>
          <p:nvPr/>
        </p:nvSpPr>
        <p:spPr>
          <a:xfrm>
            <a:off x="1752600" y="5843826"/>
            <a:ext cx="623146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>
                <a:solidFill>
                  <a:srgbClr val="FF6600"/>
                </a:solidFill>
              </a:rPr>
              <a:t>Unfortunately, there are too many whole body </a:t>
            </a:r>
          </a:p>
          <a:p>
            <a:r>
              <a:rPr lang="en-US" sz="2500" dirty="0" smtClean="0">
                <a:solidFill>
                  <a:srgbClr val="FF6600"/>
                </a:solidFill>
              </a:rPr>
              <a:t>configurations in each video frame.</a:t>
            </a:r>
            <a:endParaRPr lang="en-US" sz="25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46"/>
          <p:cNvSpPr>
            <a:spLocks noGrp="1"/>
          </p:cNvSpPr>
          <p:nvPr>
            <p:ph type="title"/>
          </p:nvPr>
        </p:nvSpPr>
        <p:spPr>
          <a:xfrm>
            <a:off x="609600" y="-228600"/>
            <a:ext cx="8229600" cy="1143000"/>
          </a:xfrm>
        </p:spPr>
        <p:txBody>
          <a:bodyPr/>
          <a:lstStyle/>
          <a:p>
            <a:r>
              <a:rPr lang="en-US" dirty="0" smtClean="0"/>
              <a:t>Convert to a Chain</a:t>
            </a:r>
            <a:endParaRPr lang="en-US" dirty="0"/>
          </a:p>
        </p:txBody>
      </p:sp>
      <p:sp>
        <p:nvSpPr>
          <p:cNvPr id="67" name="Oval 66"/>
          <p:cNvSpPr/>
          <p:nvPr/>
        </p:nvSpPr>
        <p:spPr>
          <a:xfrm>
            <a:off x="1219200" y="12954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1828800" y="15240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1524000" y="19812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828800" y="28194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1219200" y="25908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>
            <a:stCxn id="67" idx="5"/>
            <a:endCxn id="69" idx="0"/>
          </p:cNvCxnSpPr>
          <p:nvPr/>
        </p:nvCxnSpPr>
        <p:spPr>
          <a:xfrm rot="16200000" flipH="1">
            <a:off x="1365063" y="1669862"/>
            <a:ext cx="4256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68" idx="4"/>
            <a:endCxn id="69" idx="7"/>
          </p:cNvCxnSpPr>
          <p:nvPr/>
        </p:nvCxnSpPr>
        <p:spPr>
          <a:xfrm rot="5400000">
            <a:off x="1784164" y="1828800"/>
            <a:ext cx="197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9" idx="5"/>
            <a:endCxn id="70" idx="0"/>
          </p:cNvCxnSpPr>
          <p:nvPr/>
        </p:nvCxnSpPr>
        <p:spPr>
          <a:xfrm rot="16200000" flipH="1">
            <a:off x="1593663" y="2431862"/>
            <a:ext cx="578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69" idx="4"/>
            <a:endCxn id="71" idx="7"/>
          </p:cNvCxnSpPr>
          <p:nvPr/>
        </p:nvCxnSpPr>
        <p:spPr>
          <a:xfrm rot="5400000">
            <a:off x="1403164" y="2362200"/>
            <a:ext cx="3494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67" idx="6"/>
            <a:endCxn id="68" idx="1"/>
          </p:cNvCxnSpPr>
          <p:nvPr/>
        </p:nvCxnSpPr>
        <p:spPr>
          <a:xfrm>
            <a:off x="1524000" y="14478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68" idx="5"/>
            <a:endCxn id="70" idx="0"/>
          </p:cNvCxnSpPr>
          <p:nvPr/>
        </p:nvCxnSpPr>
        <p:spPr>
          <a:xfrm rot="5400000">
            <a:off x="1517464" y="2247900"/>
            <a:ext cx="1035237" cy="1077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endCxn id="71" idx="0"/>
          </p:cNvCxnSpPr>
          <p:nvPr/>
        </p:nvCxnSpPr>
        <p:spPr>
          <a:xfrm rot="5400000">
            <a:off x="877094" y="2094706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71" idx="6"/>
            <a:endCxn id="70" idx="1"/>
          </p:cNvCxnSpPr>
          <p:nvPr/>
        </p:nvCxnSpPr>
        <p:spPr>
          <a:xfrm>
            <a:off x="1524000" y="27432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2819400" y="1371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3429000" y="16002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3124200" y="20574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3429000" y="2895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2819400" y="26670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Connector 84"/>
          <p:cNvCxnSpPr>
            <a:stCxn id="80" idx="5"/>
            <a:endCxn id="82" idx="0"/>
          </p:cNvCxnSpPr>
          <p:nvPr/>
        </p:nvCxnSpPr>
        <p:spPr>
          <a:xfrm rot="16200000" flipH="1">
            <a:off x="2965263" y="1746062"/>
            <a:ext cx="4256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81" idx="4"/>
            <a:endCxn id="82" idx="7"/>
          </p:cNvCxnSpPr>
          <p:nvPr/>
        </p:nvCxnSpPr>
        <p:spPr>
          <a:xfrm rot="5400000">
            <a:off x="3384364" y="1905000"/>
            <a:ext cx="197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82" idx="5"/>
            <a:endCxn id="83" idx="0"/>
          </p:cNvCxnSpPr>
          <p:nvPr/>
        </p:nvCxnSpPr>
        <p:spPr>
          <a:xfrm rot="16200000" flipH="1">
            <a:off x="3193863" y="2508062"/>
            <a:ext cx="578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82" idx="4"/>
            <a:endCxn id="84" idx="7"/>
          </p:cNvCxnSpPr>
          <p:nvPr/>
        </p:nvCxnSpPr>
        <p:spPr>
          <a:xfrm rot="5400000">
            <a:off x="3003364" y="2438400"/>
            <a:ext cx="3494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80" idx="6"/>
            <a:endCxn id="81" idx="1"/>
          </p:cNvCxnSpPr>
          <p:nvPr/>
        </p:nvCxnSpPr>
        <p:spPr>
          <a:xfrm>
            <a:off x="3124200" y="15240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stCxn id="81" idx="5"/>
            <a:endCxn id="83" idx="0"/>
          </p:cNvCxnSpPr>
          <p:nvPr/>
        </p:nvCxnSpPr>
        <p:spPr>
          <a:xfrm rot="5400000">
            <a:off x="3117664" y="2324100"/>
            <a:ext cx="1035237" cy="1077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endCxn id="84" idx="0"/>
          </p:cNvCxnSpPr>
          <p:nvPr/>
        </p:nvCxnSpPr>
        <p:spPr>
          <a:xfrm rot="5400000">
            <a:off x="2477294" y="2170906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84" idx="6"/>
            <a:endCxn id="83" idx="1"/>
          </p:cNvCxnSpPr>
          <p:nvPr/>
        </p:nvCxnSpPr>
        <p:spPr>
          <a:xfrm>
            <a:off x="3124200" y="28194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67" idx="7"/>
            <a:endCxn id="80" idx="1"/>
          </p:cNvCxnSpPr>
          <p:nvPr/>
        </p:nvCxnSpPr>
        <p:spPr>
          <a:xfrm rot="16200000" flipH="1">
            <a:off x="2133600" y="685800"/>
            <a:ext cx="76200" cy="13846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68" idx="6"/>
            <a:endCxn id="81" idx="2"/>
          </p:cNvCxnSpPr>
          <p:nvPr/>
        </p:nvCxnSpPr>
        <p:spPr>
          <a:xfrm>
            <a:off x="2133600" y="16764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69" idx="6"/>
            <a:endCxn id="82" idx="2"/>
          </p:cNvCxnSpPr>
          <p:nvPr/>
        </p:nvCxnSpPr>
        <p:spPr>
          <a:xfrm>
            <a:off x="1828800" y="21336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71" idx="6"/>
            <a:endCxn id="84" idx="2"/>
          </p:cNvCxnSpPr>
          <p:nvPr/>
        </p:nvCxnSpPr>
        <p:spPr>
          <a:xfrm>
            <a:off x="1524000" y="27432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70" idx="6"/>
            <a:endCxn id="83" idx="2"/>
          </p:cNvCxnSpPr>
          <p:nvPr/>
        </p:nvCxnSpPr>
        <p:spPr>
          <a:xfrm>
            <a:off x="2133600" y="29718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Oval 97"/>
          <p:cNvSpPr/>
          <p:nvPr/>
        </p:nvSpPr>
        <p:spPr>
          <a:xfrm>
            <a:off x="7239000" y="15240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7848600" y="1752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7543800" y="22098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7848600" y="30480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7239000" y="28194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" name="Straight Connector 102"/>
          <p:cNvCxnSpPr>
            <a:stCxn id="98" idx="5"/>
            <a:endCxn id="100" idx="0"/>
          </p:cNvCxnSpPr>
          <p:nvPr/>
        </p:nvCxnSpPr>
        <p:spPr>
          <a:xfrm rot="16200000" flipH="1">
            <a:off x="7384863" y="1898462"/>
            <a:ext cx="4256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99" idx="4"/>
            <a:endCxn id="100" idx="7"/>
          </p:cNvCxnSpPr>
          <p:nvPr/>
        </p:nvCxnSpPr>
        <p:spPr>
          <a:xfrm rot="5400000">
            <a:off x="7803964" y="2057400"/>
            <a:ext cx="197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100" idx="5"/>
            <a:endCxn id="101" idx="0"/>
          </p:cNvCxnSpPr>
          <p:nvPr/>
        </p:nvCxnSpPr>
        <p:spPr>
          <a:xfrm rot="16200000" flipH="1">
            <a:off x="7613463" y="2660462"/>
            <a:ext cx="578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100" idx="4"/>
            <a:endCxn id="102" idx="7"/>
          </p:cNvCxnSpPr>
          <p:nvPr/>
        </p:nvCxnSpPr>
        <p:spPr>
          <a:xfrm rot="5400000">
            <a:off x="7422964" y="2590800"/>
            <a:ext cx="3494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98" idx="6"/>
            <a:endCxn id="99" idx="1"/>
          </p:cNvCxnSpPr>
          <p:nvPr/>
        </p:nvCxnSpPr>
        <p:spPr>
          <a:xfrm>
            <a:off x="7543800" y="16764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99" idx="5"/>
            <a:endCxn id="101" idx="0"/>
          </p:cNvCxnSpPr>
          <p:nvPr/>
        </p:nvCxnSpPr>
        <p:spPr>
          <a:xfrm rot="5400000">
            <a:off x="7537264" y="2476500"/>
            <a:ext cx="1035237" cy="1077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endCxn id="102" idx="0"/>
          </p:cNvCxnSpPr>
          <p:nvPr/>
        </p:nvCxnSpPr>
        <p:spPr>
          <a:xfrm rot="5400000">
            <a:off x="6896894" y="2323306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102" idx="6"/>
            <a:endCxn id="101" idx="1"/>
          </p:cNvCxnSpPr>
          <p:nvPr/>
        </p:nvCxnSpPr>
        <p:spPr>
          <a:xfrm>
            <a:off x="7543800" y="29718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endCxn id="98" idx="1"/>
          </p:cNvCxnSpPr>
          <p:nvPr/>
        </p:nvCxnSpPr>
        <p:spPr>
          <a:xfrm rot="16200000" flipH="1">
            <a:off x="6553200" y="838200"/>
            <a:ext cx="76200" cy="13846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endCxn id="99" idx="2"/>
          </p:cNvCxnSpPr>
          <p:nvPr/>
        </p:nvCxnSpPr>
        <p:spPr>
          <a:xfrm>
            <a:off x="6553200" y="18288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endCxn id="100" idx="2"/>
          </p:cNvCxnSpPr>
          <p:nvPr/>
        </p:nvCxnSpPr>
        <p:spPr>
          <a:xfrm>
            <a:off x="6248400" y="22860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endCxn id="102" idx="2"/>
          </p:cNvCxnSpPr>
          <p:nvPr/>
        </p:nvCxnSpPr>
        <p:spPr>
          <a:xfrm>
            <a:off x="5943600" y="28956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endCxn id="101" idx="2"/>
          </p:cNvCxnSpPr>
          <p:nvPr/>
        </p:nvCxnSpPr>
        <p:spPr>
          <a:xfrm>
            <a:off x="6553200" y="31242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6" name="Oval 115"/>
          <p:cNvSpPr/>
          <p:nvPr/>
        </p:nvSpPr>
        <p:spPr>
          <a:xfrm>
            <a:off x="2819400" y="1371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>
            <a:off x="3429000" y="16002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3124200" y="20574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3429000" y="2895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2819400" y="26670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Connector 120"/>
          <p:cNvCxnSpPr>
            <a:stCxn id="116" idx="5"/>
            <a:endCxn id="118" idx="0"/>
          </p:cNvCxnSpPr>
          <p:nvPr/>
        </p:nvCxnSpPr>
        <p:spPr>
          <a:xfrm rot="16200000" flipH="1">
            <a:off x="2965263" y="1746062"/>
            <a:ext cx="4256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stCxn id="117" idx="4"/>
            <a:endCxn id="118" idx="7"/>
          </p:cNvCxnSpPr>
          <p:nvPr/>
        </p:nvCxnSpPr>
        <p:spPr>
          <a:xfrm rot="5400000">
            <a:off x="3384364" y="1905000"/>
            <a:ext cx="197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118" idx="5"/>
            <a:endCxn id="119" idx="0"/>
          </p:cNvCxnSpPr>
          <p:nvPr/>
        </p:nvCxnSpPr>
        <p:spPr>
          <a:xfrm rot="16200000" flipH="1">
            <a:off x="3193863" y="2508062"/>
            <a:ext cx="578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>
            <a:stCxn id="118" idx="4"/>
            <a:endCxn id="120" idx="7"/>
          </p:cNvCxnSpPr>
          <p:nvPr/>
        </p:nvCxnSpPr>
        <p:spPr>
          <a:xfrm rot="5400000">
            <a:off x="3003364" y="2438400"/>
            <a:ext cx="3494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>
            <a:stCxn id="116" idx="6"/>
            <a:endCxn id="117" idx="1"/>
          </p:cNvCxnSpPr>
          <p:nvPr/>
        </p:nvCxnSpPr>
        <p:spPr>
          <a:xfrm>
            <a:off x="3124200" y="15240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stCxn id="117" idx="5"/>
            <a:endCxn id="119" idx="0"/>
          </p:cNvCxnSpPr>
          <p:nvPr/>
        </p:nvCxnSpPr>
        <p:spPr>
          <a:xfrm rot="5400000">
            <a:off x="3117664" y="2324100"/>
            <a:ext cx="1035237" cy="1077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>
            <a:endCxn id="120" idx="0"/>
          </p:cNvCxnSpPr>
          <p:nvPr/>
        </p:nvCxnSpPr>
        <p:spPr>
          <a:xfrm rot="5400000">
            <a:off x="2477294" y="2170906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>
            <a:stCxn id="120" idx="6"/>
            <a:endCxn id="119" idx="1"/>
          </p:cNvCxnSpPr>
          <p:nvPr/>
        </p:nvCxnSpPr>
        <p:spPr>
          <a:xfrm>
            <a:off x="3124200" y="28194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Oval 128"/>
          <p:cNvSpPr/>
          <p:nvPr/>
        </p:nvSpPr>
        <p:spPr>
          <a:xfrm>
            <a:off x="4419600" y="14478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5073650" y="1660525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4724400" y="21336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5029200" y="29718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4419600" y="2743200"/>
            <a:ext cx="304800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4" name="Straight Connector 133"/>
          <p:cNvCxnSpPr>
            <a:stCxn id="129" idx="5"/>
            <a:endCxn id="131" idx="0"/>
          </p:cNvCxnSpPr>
          <p:nvPr/>
        </p:nvCxnSpPr>
        <p:spPr>
          <a:xfrm rot="16200000" flipH="1">
            <a:off x="4565463" y="1822262"/>
            <a:ext cx="4256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stCxn id="130" idx="4"/>
            <a:endCxn id="131" idx="7"/>
          </p:cNvCxnSpPr>
          <p:nvPr/>
        </p:nvCxnSpPr>
        <p:spPr>
          <a:xfrm rot="5400000">
            <a:off x="4998851" y="1951038"/>
            <a:ext cx="212912" cy="2414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>
            <a:stCxn id="131" idx="5"/>
            <a:endCxn id="132" idx="0"/>
          </p:cNvCxnSpPr>
          <p:nvPr/>
        </p:nvCxnSpPr>
        <p:spPr>
          <a:xfrm rot="16200000" flipH="1">
            <a:off x="4794063" y="2584262"/>
            <a:ext cx="5780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>
            <a:stCxn id="131" idx="4"/>
            <a:endCxn id="133" idx="7"/>
          </p:cNvCxnSpPr>
          <p:nvPr/>
        </p:nvCxnSpPr>
        <p:spPr>
          <a:xfrm rot="5400000">
            <a:off x="4603564" y="2514600"/>
            <a:ext cx="349437" cy="197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>
            <a:stCxn id="129" idx="6"/>
            <a:endCxn id="130" idx="1"/>
          </p:cNvCxnSpPr>
          <p:nvPr/>
        </p:nvCxnSpPr>
        <p:spPr>
          <a:xfrm>
            <a:off x="4724400" y="1600200"/>
            <a:ext cx="393887" cy="1049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stCxn id="130" idx="5"/>
            <a:endCxn id="132" idx="0"/>
          </p:cNvCxnSpPr>
          <p:nvPr/>
        </p:nvCxnSpPr>
        <p:spPr>
          <a:xfrm rot="5400000">
            <a:off x="4732151" y="2370138"/>
            <a:ext cx="1051112" cy="1522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>
            <a:endCxn id="133" idx="0"/>
          </p:cNvCxnSpPr>
          <p:nvPr/>
        </p:nvCxnSpPr>
        <p:spPr>
          <a:xfrm rot="5400000">
            <a:off x="4077494" y="2247106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>
            <a:stCxn id="133" idx="6"/>
            <a:endCxn id="132" idx="1"/>
          </p:cNvCxnSpPr>
          <p:nvPr/>
        </p:nvCxnSpPr>
        <p:spPr>
          <a:xfrm>
            <a:off x="4724400" y="2895600"/>
            <a:ext cx="349437" cy="120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>
            <a:stCxn id="116" idx="7"/>
            <a:endCxn id="129" idx="1"/>
          </p:cNvCxnSpPr>
          <p:nvPr/>
        </p:nvCxnSpPr>
        <p:spPr>
          <a:xfrm rot="16200000" flipH="1">
            <a:off x="3733800" y="762000"/>
            <a:ext cx="76200" cy="13846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>
            <a:stCxn id="117" idx="6"/>
            <a:endCxn id="130" idx="2"/>
          </p:cNvCxnSpPr>
          <p:nvPr/>
        </p:nvCxnSpPr>
        <p:spPr>
          <a:xfrm>
            <a:off x="3733800" y="1752600"/>
            <a:ext cx="1339850" cy="603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>
            <a:stCxn id="118" idx="6"/>
            <a:endCxn id="131" idx="2"/>
          </p:cNvCxnSpPr>
          <p:nvPr/>
        </p:nvCxnSpPr>
        <p:spPr>
          <a:xfrm>
            <a:off x="3429000" y="22098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>
            <a:stCxn id="120" idx="6"/>
            <a:endCxn id="133" idx="2"/>
          </p:cNvCxnSpPr>
          <p:nvPr/>
        </p:nvCxnSpPr>
        <p:spPr>
          <a:xfrm>
            <a:off x="3124200" y="28194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>
            <a:stCxn id="119" idx="6"/>
            <a:endCxn id="132" idx="2"/>
          </p:cNvCxnSpPr>
          <p:nvPr/>
        </p:nvCxnSpPr>
        <p:spPr>
          <a:xfrm>
            <a:off x="3733800" y="3048000"/>
            <a:ext cx="1295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7" name="TextBox 146"/>
          <p:cNvSpPr txBox="1"/>
          <p:nvPr/>
        </p:nvSpPr>
        <p:spPr>
          <a:xfrm>
            <a:off x="5638800" y="1828800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cxnSp>
        <p:nvCxnSpPr>
          <p:cNvPr id="148" name="Straight Connector 147"/>
          <p:cNvCxnSpPr>
            <a:stCxn id="129" idx="7"/>
          </p:cNvCxnSpPr>
          <p:nvPr/>
        </p:nvCxnSpPr>
        <p:spPr>
          <a:xfrm rot="16200000" flipH="1">
            <a:off x="4914899" y="1257300"/>
            <a:ext cx="31563" cy="501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>
            <a:stCxn id="130" idx="6"/>
          </p:cNvCxnSpPr>
          <p:nvPr/>
        </p:nvCxnSpPr>
        <p:spPr>
          <a:xfrm>
            <a:off x="5378450" y="1812925"/>
            <a:ext cx="412750" cy="158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>
            <a:stCxn id="131" idx="6"/>
          </p:cNvCxnSpPr>
          <p:nvPr/>
        </p:nvCxnSpPr>
        <p:spPr>
          <a:xfrm>
            <a:off x="5029200" y="2286000"/>
            <a:ext cx="457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stCxn id="133" idx="6"/>
          </p:cNvCxnSpPr>
          <p:nvPr/>
        </p:nvCxnSpPr>
        <p:spPr>
          <a:xfrm>
            <a:off x="4724400" y="28956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>
            <a:stCxn id="132" idx="6"/>
          </p:cNvCxnSpPr>
          <p:nvPr/>
        </p:nvCxnSpPr>
        <p:spPr>
          <a:xfrm>
            <a:off x="5334000" y="3124200"/>
            <a:ext cx="457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1066800" y="762000"/>
            <a:ext cx="1219200" cy="2895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/>
          <p:cNvSpPr/>
          <p:nvPr/>
        </p:nvSpPr>
        <p:spPr>
          <a:xfrm>
            <a:off x="2590800" y="838200"/>
            <a:ext cx="1219200" cy="2895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/>
          <p:cNvSpPr/>
          <p:nvPr/>
        </p:nvSpPr>
        <p:spPr>
          <a:xfrm>
            <a:off x="4343400" y="838200"/>
            <a:ext cx="1219200" cy="2895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/>
          <p:cNvSpPr/>
          <p:nvPr/>
        </p:nvSpPr>
        <p:spPr>
          <a:xfrm>
            <a:off x="7086600" y="838200"/>
            <a:ext cx="1219200" cy="2895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156"/>
          <p:cNvSpPr/>
          <p:nvPr/>
        </p:nvSpPr>
        <p:spPr>
          <a:xfrm>
            <a:off x="1371600" y="4800600"/>
            <a:ext cx="762000" cy="762000"/>
          </a:xfrm>
          <a:prstGeom prst="ellipse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57"/>
          <p:cNvSpPr/>
          <p:nvPr/>
        </p:nvSpPr>
        <p:spPr>
          <a:xfrm>
            <a:off x="2971800" y="4800600"/>
            <a:ext cx="762000" cy="762000"/>
          </a:xfrm>
          <a:prstGeom prst="ellipse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4724400" y="4800600"/>
            <a:ext cx="762000" cy="762000"/>
          </a:xfrm>
          <a:prstGeom prst="ellipse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/>
          <p:cNvSpPr/>
          <p:nvPr/>
        </p:nvSpPr>
        <p:spPr>
          <a:xfrm>
            <a:off x="7467600" y="4800600"/>
            <a:ext cx="762000" cy="762000"/>
          </a:xfrm>
          <a:prstGeom prst="ellipse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3" name="Straight Connector 162"/>
          <p:cNvCxnSpPr>
            <a:stCxn id="157" idx="6"/>
            <a:endCxn id="158" idx="2"/>
          </p:cNvCxnSpPr>
          <p:nvPr/>
        </p:nvCxnSpPr>
        <p:spPr>
          <a:xfrm>
            <a:off x="2133600" y="5181600"/>
            <a:ext cx="838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/>
          <p:cNvCxnSpPr>
            <a:endCxn id="159" idx="2"/>
          </p:cNvCxnSpPr>
          <p:nvPr/>
        </p:nvCxnSpPr>
        <p:spPr>
          <a:xfrm>
            <a:off x="3733800" y="5181600"/>
            <a:ext cx="990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>
            <a:stCxn id="159" idx="6"/>
          </p:cNvCxnSpPr>
          <p:nvPr/>
        </p:nvCxnSpPr>
        <p:spPr>
          <a:xfrm>
            <a:off x="5486400" y="5181600"/>
            <a:ext cx="609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>
            <a:endCxn id="160" idx="2"/>
          </p:cNvCxnSpPr>
          <p:nvPr/>
        </p:nvCxnSpPr>
        <p:spPr>
          <a:xfrm>
            <a:off x="6934200" y="5181600"/>
            <a:ext cx="5334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6248400" y="4702314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172" name="Down Arrow 171"/>
          <p:cNvSpPr/>
          <p:nvPr/>
        </p:nvSpPr>
        <p:spPr>
          <a:xfrm>
            <a:off x="4419600" y="3886200"/>
            <a:ext cx="533400" cy="685800"/>
          </a:xfrm>
          <a:prstGeom prst="downArrow">
            <a:avLst/>
          </a:prstGeom>
          <a:solidFill>
            <a:schemeClr val="accent3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TextBox 160"/>
          <p:cNvSpPr txBox="1"/>
          <p:nvPr/>
        </p:nvSpPr>
        <p:spPr>
          <a:xfrm>
            <a:off x="1066800" y="5843826"/>
            <a:ext cx="734119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>
                <a:solidFill>
                  <a:srgbClr val="0000FF"/>
                </a:solidFill>
              </a:rPr>
              <a:t>Solution: we find the best-N whole body configurations</a:t>
            </a:r>
          </a:p>
          <a:p>
            <a:r>
              <a:rPr lang="en-US" sz="2500" dirty="0" smtClean="0">
                <a:solidFill>
                  <a:srgbClr val="0000FF"/>
                </a:solidFill>
              </a:rPr>
              <a:t>in each video frame.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no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057400"/>
            <a:ext cx="4231636" cy="3457555"/>
          </a:xfrm>
          <a:prstGeom prst="rect">
            <a:avLst/>
          </a:prstGeom>
        </p:spPr>
      </p:pic>
      <p:pic>
        <p:nvPicPr>
          <p:cNvPr id="47" name="图片 46" descr="dp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200" y="1503258"/>
            <a:ext cx="1447800" cy="4668942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Cycle Removal</a:t>
            </a:r>
            <a:endParaRPr lang="en-US" dirty="0"/>
          </a:p>
        </p:txBody>
      </p:sp>
      <p:sp>
        <p:nvSpPr>
          <p:cNvPr id="15" name="Right Arrow 14"/>
          <p:cNvSpPr/>
          <p:nvPr/>
        </p:nvSpPr>
        <p:spPr>
          <a:xfrm>
            <a:off x="5181600" y="3276600"/>
            <a:ext cx="1371600" cy="838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Cycle Breaking</a:t>
            </a:r>
            <a:endParaRPr lang="en-US" dirty="0"/>
          </a:p>
        </p:txBody>
      </p:sp>
      <p:pic>
        <p:nvPicPr>
          <p:cNvPr id="4" name="图片 66" descr="dp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524000"/>
            <a:ext cx="1338314" cy="4393862"/>
          </a:xfrm>
          <a:prstGeom prst="rect">
            <a:avLst/>
          </a:prstGeom>
        </p:spPr>
      </p:pic>
      <p:pic>
        <p:nvPicPr>
          <p:cNvPr id="5" name="图片 67" descr="dp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1447800"/>
            <a:ext cx="4266536" cy="4354424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2743200" y="3352800"/>
            <a:ext cx="1371600" cy="609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Best-N Body Configurations on a Cycle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62200" y="1295400"/>
            <a:ext cx="5410200" cy="304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362200" y="1828800"/>
            <a:ext cx="5410200" cy="304800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5438" y="1219200"/>
            <a:ext cx="2065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Best-N (with torso1)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3872" y="1764268"/>
            <a:ext cx="2065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Best-N (with torso2)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229600" y="17526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0" y="2209800"/>
            <a:ext cx="91440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362200" y="2438400"/>
            <a:ext cx="5410200" cy="304800"/>
          </a:xfrm>
          <a:prstGeom prst="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52400" y="2373868"/>
            <a:ext cx="2240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Best-N (with torso1,2)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362200" y="2895600"/>
            <a:ext cx="5410200" cy="304800"/>
          </a:xfrm>
          <a:prstGeom prst="rect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43872" y="2831068"/>
            <a:ext cx="2065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Best-N (with torso3)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229600" y="2819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0" y="3276600"/>
            <a:ext cx="91440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362200" y="3505200"/>
            <a:ext cx="5410200" cy="304800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-76200" y="3440668"/>
            <a:ext cx="2415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Best-N (with torso1,2,3)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114800" y="4267200"/>
            <a:ext cx="34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2362200" y="5410200"/>
            <a:ext cx="5410200" cy="304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43872" y="5345668"/>
            <a:ext cx="2198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Best-N (with torso M)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229600" y="53340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0" y="5791200"/>
            <a:ext cx="91440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2362200" y="6019800"/>
            <a:ext cx="5410200" cy="3048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-76200" y="5955268"/>
            <a:ext cx="2379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Best-N (with torso1..M)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Region Tracking on a Trellis</a:t>
            </a:r>
            <a:endParaRPr lang="en-US" dirty="0"/>
          </a:p>
        </p:txBody>
      </p:sp>
      <p:sp>
        <p:nvSpPr>
          <p:cNvPr id="4" name="椭圆 21"/>
          <p:cNvSpPr/>
          <p:nvPr/>
        </p:nvSpPr>
        <p:spPr>
          <a:xfrm>
            <a:off x="2290730" y="2200276"/>
            <a:ext cx="428628" cy="4286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22"/>
          <p:cNvSpPr/>
          <p:nvPr/>
        </p:nvSpPr>
        <p:spPr>
          <a:xfrm>
            <a:off x="2290730" y="3057532"/>
            <a:ext cx="428628" cy="4286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23"/>
          <p:cNvSpPr/>
          <p:nvPr/>
        </p:nvSpPr>
        <p:spPr>
          <a:xfrm>
            <a:off x="2290730" y="4629168"/>
            <a:ext cx="428628" cy="4286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24"/>
          <p:cNvSpPr/>
          <p:nvPr/>
        </p:nvSpPr>
        <p:spPr>
          <a:xfrm>
            <a:off x="3433738" y="2200276"/>
            <a:ext cx="428628" cy="4286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25"/>
          <p:cNvSpPr/>
          <p:nvPr/>
        </p:nvSpPr>
        <p:spPr>
          <a:xfrm>
            <a:off x="3433738" y="3057532"/>
            <a:ext cx="428628" cy="4286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26"/>
          <p:cNvSpPr/>
          <p:nvPr/>
        </p:nvSpPr>
        <p:spPr>
          <a:xfrm>
            <a:off x="3433738" y="4629168"/>
            <a:ext cx="428628" cy="4286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27"/>
          <p:cNvSpPr/>
          <p:nvPr/>
        </p:nvSpPr>
        <p:spPr>
          <a:xfrm>
            <a:off x="6219820" y="2200276"/>
            <a:ext cx="428628" cy="4286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28"/>
          <p:cNvSpPr/>
          <p:nvPr/>
        </p:nvSpPr>
        <p:spPr>
          <a:xfrm>
            <a:off x="6219820" y="3057532"/>
            <a:ext cx="428628" cy="4286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29"/>
          <p:cNvSpPr/>
          <p:nvPr/>
        </p:nvSpPr>
        <p:spPr>
          <a:xfrm>
            <a:off x="6219820" y="4629168"/>
            <a:ext cx="428628" cy="4286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箭头连接符 31"/>
          <p:cNvCxnSpPr>
            <a:stCxn id="4" idx="6"/>
            <a:endCxn id="7" idx="2"/>
          </p:cNvCxnSpPr>
          <p:nvPr/>
        </p:nvCxnSpPr>
        <p:spPr>
          <a:xfrm>
            <a:off x="2719358" y="2414590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33"/>
          <p:cNvCxnSpPr>
            <a:stCxn id="4" idx="6"/>
            <a:endCxn id="8" idx="2"/>
          </p:cNvCxnSpPr>
          <p:nvPr/>
        </p:nvCxnSpPr>
        <p:spPr>
          <a:xfrm>
            <a:off x="2719358" y="2414590"/>
            <a:ext cx="714380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35"/>
          <p:cNvCxnSpPr>
            <a:stCxn id="4" idx="6"/>
            <a:endCxn id="9" idx="2"/>
          </p:cNvCxnSpPr>
          <p:nvPr/>
        </p:nvCxnSpPr>
        <p:spPr>
          <a:xfrm>
            <a:off x="2719358" y="2414590"/>
            <a:ext cx="714380" cy="2428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37"/>
          <p:cNvCxnSpPr>
            <a:stCxn id="5" idx="6"/>
            <a:endCxn id="7" idx="2"/>
          </p:cNvCxnSpPr>
          <p:nvPr/>
        </p:nvCxnSpPr>
        <p:spPr>
          <a:xfrm flipV="1">
            <a:off x="2719358" y="2414590"/>
            <a:ext cx="714380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39"/>
          <p:cNvCxnSpPr>
            <a:stCxn id="5" idx="6"/>
            <a:endCxn id="8" idx="2"/>
          </p:cNvCxnSpPr>
          <p:nvPr/>
        </p:nvCxnSpPr>
        <p:spPr>
          <a:xfrm>
            <a:off x="2719358" y="3271846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41"/>
          <p:cNvCxnSpPr>
            <a:stCxn id="5" idx="6"/>
            <a:endCxn id="9" idx="2"/>
          </p:cNvCxnSpPr>
          <p:nvPr/>
        </p:nvCxnSpPr>
        <p:spPr>
          <a:xfrm>
            <a:off x="2719358" y="3271846"/>
            <a:ext cx="714380" cy="15716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43"/>
          <p:cNvCxnSpPr>
            <a:stCxn id="6" idx="6"/>
            <a:endCxn id="7" idx="2"/>
          </p:cNvCxnSpPr>
          <p:nvPr/>
        </p:nvCxnSpPr>
        <p:spPr>
          <a:xfrm flipV="1">
            <a:off x="2719358" y="2414590"/>
            <a:ext cx="714380" cy="2428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45"/>
          <p:cNvCxnSpPr>
            <a:stCxn id="6" idx="6"/>
            <a:endCxn id="8" idx="2"/>
          </p:cNvCxnSpPr>
          <p:nvPr/>
        </p:nvCxnSpPr>
        <p:spPr>
          <a:xfrm flipV="1">
            <a:off x="2719358" y="3271846"/>
            <a:ext cx="714380" cy="15716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47"/>
          <p:cNvCxnSpPr>
            <a:stCxn id="6" idx="6"/>
            <a:endCxn id="9" idx="2"/>
          </p:cNvCxnSpPr>
          <p:nvPr/>
        </p:nvCxnSpPr>
        <p:spPr>
          <a:xfrm>
            <a:off x="2719358" y="4843482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48"/>
          <p:cNvCxnSpPr/>
          <p:nvPr/>
        </p:nvCxnSpPr>
        <p:spPr>
          <a:xfrm>
            <a:off x="3862366" y="2414590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49"/>
          <p:cNvCxnSpPr/>
          <p:nvPr/>
        </p:nvCxnSpPr>
        <p:spPr>
          <a:xfrm>
            <a:off x="3862366" y="2414590"/>
            <a:ext cx="714380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50"/>
          <p:cNvCxnSpPr/>
          <p:nvPr/>
        </p:nvCxnSpPr>
        <p:spPr>
          <a:xfrm>
            <a:off x="3862366" y="2414590"/>
            <a:ext cx="714380" cy="2428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51"/>
          <p:cNvCxnSpPr/>
          <p:nvPr/>
        </p:nvCxnSpPr>
        <p:spPr>
          <a:xfrm flipV="1">
            <a:off x="3862366" y="2414590"/>
            <a:ext cx="714380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52"/>
          <p:cNvCxnSpPr/>
          <p:nvPr/>
        </p:nvCxnSpPr>
        <p:spPr>
          <a:xfrm>
            <a:off x="3862366" y="3271846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53"/>
          <p:cNvCxnSpPr/>
          <p:nvPr/>
        </p:nvCxnSpPr>
        <p:spPr>
          <a:xfrm>
            <a:off x="3862366" y="3271846"/>
            <a:ext cx="714380" cy="15716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54"/>
          <p:cNvCxnSpPr/>
          <p:nvPr/>
        </p:nvCxnSpPr>
        <p:spPr>
          <a:xfrm flipV="1">
            <a:off x="3862366" y="3271846"/>
            <a:ext cx="714380" cy="15716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55"/>
          <p:cNvCxnSpPr/>
          <p:nvPr/>
        </p:nvCxnSpPr>
        <p:spPr>
          <a:xfrm>
            <a:off x="3862366" y="4843482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56"/>
          <p:cNvCxnSpPr/>
          <p:nvPr/>
        </p:nvCxnSpPr>
        <p:spPr>
          <a:xfrm>
            <a:off x="5505440" y="2414590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57"/>
          <p:cNvCxnSpPr/>
          <p:nvPr/>
        </p:nvCxnSpPr>
        <p:spPr>
          <a:xfrm>
            <a:off x="5505440" y="3271846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58"/>
          <p:cNvCxnSpPr/>
          <p:nvPr/>
        </p:nvCxnSpPr>
        <p:spPr>
          <a:xfrm>
            <a:off x="5505440" y="4843482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59"/>
          <p:cNvSpPr/>
          <p:nvPr/>
        </p:nvSpPr>
        <p:spPr>
          <a:xfrm>
            <a:off x="2147854" y="2057400"/>
            <a:ext cx="714380" cy="3143272"/>
          </a:xfrm>
          <a:prstGeom prst="rect">
            <a:avLst/>
          </a:prstGeom>
          <a:noFill/>
          <a:ln w="2222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60"/>
          <p:cNvSpPr/>
          <p:nvPr/>
        </p:nvSpPr>
        <p:spPr>
          <a:xfrm>
            <a:off x="3290862" y="2057400"/>
            <a:ext cx="714380" cy="3143272"/>
          </a:xfrm>
          <a:prstGeom prst="rect">
            <a:avLst/>
          </a:prstGeom>
          <a:noFill/>
          <a:ln w="2222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61"/>
          <p:cNvSpPr/>
          <p:nvPr/>
        </p:nvSpPr>
        <p:spPr>
          <a:xfrm>
            <a:off x="6076944" y="2057400"/>
            <a:ext cx="714380" cy="3143272"/>
          </a:xfrm>
          <a:prstGeom prst="rect">
            <a:avLst/>
          </a:prstGeom>
          <a:noFill/>
          <a:ln w="2222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2004978" y="5343548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Cambria Math" pitchFamily="18" charset="0"/>
                <a:ea typeface="Cambria Math" pitchFamily="18" charset="0"/>
              </a:rPr>
              <a:t>Frame 1</a:t>
            </a:r>
            <a:endParaRPr lang="zh-CN" altLang="en-US" dirty="0">
              <a:latin typeface="Cambria Math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47986" y="5343548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Cambria Math" pitchFamily="18" charset="0"/>
                <a:ea typeface="Cambria Math" pitchFamily="18" charset="0"/>
              </a:rPr>
              <a:t>Frame 2</a:t>
            </a:r>
            <a:endParaRPr lang="zh-CN" altLang="en-US" dirty="0">
              <a:latin typeface="Cambria Math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934068" y="5343548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Cambria Math" pitchFamily="18" charset="0"/>
                <a:ea typeface="Cambria Math" pitchFamily="18" charset="0"/>
              </a:rPr>
              <a:t>Frame k</a:t>
            </a:r>
            <a:endParaRPr lang="zh-CN" altLang="en-US" dirty="0">
              <a:latin typeface="Cambria Math" pitchFamily="18" charset="0"/>
            </a:endParaRPr>
          </a:p>
        </p:txBody>
      </p:sp>
      <p:sp>
        <p:nvSpPr>
          <p:cNvPr id="39" name="Left Brace 38"/>
          <p:cNvSpPr/>
          <p:nvPr/>
        </p:nvSpPr>
        <p:spPr>
          <a:xfrm>
            <a:off x="1524000" y="2438400"/>
            <a:ext cx="381000" cy="22860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152400" y="3200400"/>
            <a:ext cx="15223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Best-N</a:t>
            </a:r>
          </a:p>
          <a:p>
            <a:r>
              <a:rPr lang="en-US" dirty="0" smtClean="0"/>
              <a:t>Body </a:t>
            </a:r>
          </a:p>
          <a:p>
            <a:r>
              <a:rPr lang="en-US" dirty="0" smtClean="0"/>
              <a:t>configurations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girl2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143000"/>
            <a:ext cx="1371600" cy="771525"/>
          </a:xfrm>
          <a:prstGeom prst="rect">
            <a:avLst/>
          </a:prstGeom>
        </p:spPr>
      </p:pic>
      <p:pic>
        <p:nvPicPr>
          <p:cNvPr id="10" name="图片 9" descr="girl2_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2160" y="1143000"/>
            <a:ext cx="1371600" cy="771525"/>
          </a:xfrm>
          <a:prstGeom prst="rect">
            <a:avLst/>
          </a:prstGeom>
        </p:spPr>
      </p:pic>
      <p:pic>
        <p:nvPicPr>
          <p:cNvPr id="11" name="图片 10" descr="girl2_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0920" y="1143000"/>
            <a:ext cx="1371600" cy="771525"/>
          </a:xfrm>
          <a:prstGeom prst="rect">
            <a:avLst/>
          </a:prstGeom>
        </p:spPr>
      </p:pic>
      <p:pic>
        <p:nvPicPr>
          <p:cNvPr id="12" name="图片 11" descr="girl2_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9680" y="1143000"/>
            <a:ext cx="1371600" cy="771525"/>
          </a:xfrm>
          <a:prstGeom prst="rect">
            <a:avLst/>
          </a:prstGeom>
        </p:spPr>
      </p:pic>
      <p:pic>
        <p:nvPicPr>
          <p:cNvPr id="14" name="图片 13" descr="girl2_1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8440" y="1143000"/>
            <a:ext cx="1371600" cy="771525"/>
          </a:xfrm>
          <a:prstGeom prst="rect">
            <a:avLst/>
          </a:prstGeom>
        </p:spPr>
      </p:pic>
      <p:pic>
        <p:nvPicPr>
          <p:cNvPr id="16" name="图片 15" descr="girl2_1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7200" y="1143000"/>
            <a:ext cx="1371600" cy="771525"/>
          </a:xfrm>
          <a:prstGeom prst="rect">
            <a:avLst/>
          </a:prstGeom>
        </p:spPr>
      </p:pic>
      <p:pic>
        <p:nvPicPr>
          <p:cNvPr id="18" name="图片 17" descr="girl3_1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2000256"/>
            <a:ext cx="1371600" cy="771525"/>
          </a:xfrm>
          <a:prstGeom prst="rect">
            <a:avLst/>
          </a:prstGeom>
        </p:spPr>
      </p:pic>
      <p:pic>
        <p:nvPicPr>
          <p:cNvPr id="20" name="图片 19" descr="girl3_3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90920" y="2000256"/>
            <a:ext cx="1371600" cy="771525"/>
          </a:xfrm>
          <a:prstGeom prst="rect">
            <a:avLst/>
          </a:prstGeom>
        </p:spPr>
      </p:pic>
      <p:pic>
        <p:nvPicPr>
          <p:cNvPr id="22" name="图片 21" descr="girl3_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19680" y="2000256"/>
            <a:ext cx="1371600" cy="771525"/>
          </a:xfrm>
          <a:prstGeom prst="rect">
            <a:avLst/>
          </a:prstGeom>
        </p:spPr>
      </p:pic>
      <p:pic>
        <p:nvPicPr>
          <p:cNvPr id="23" name="图片 22" descr="girl3_9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48440" y="2000256"/>
            <a:ext cx="1371600" cy="771525"/>
          </a:xfrm>
          <a:prstGeom prst="rect">
            <a:avLst/>
          </a:prstGeom>
        </p:spPr>
      </p:pic>
      <p:pic>
        <p:nvPicPr>
          <p:cNvPr id="24" name="图片 23" descr="girl3_1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77200" y="2000256"/>
            <a:ext cx="1371600" cy="771525"/>
          </a:xfrm>
          <a:prstGeom prst="rect">
            <a:avLst/>
          </a:prstGeom>
        </p:spPr>
      </p:pic>
      <p:pic>
        <p:nvPicPr>
          <p:cNvPr id="25" name="图片 24" descr="girl3_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62160" y="2000256"/>
            <a:ext cx="1371600" cy="771525"/>
          </a:xfrm>
          <a:prstGeom prst="rect">
            <a:avLst/>
          </a:prstGeom>
        </p:spPr>
      </p:pic>
      <p:pic>
        <p:nvPicPr>
          <p:cNvPr id="26" name="图片 25" descr="girl4_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3400" y="2857512"/>
            <a:ext cx="1371600" cy="771525"/>
          </a:xfrm>
          <a:prstGeom prst="rect">
            <a:avLst/>
          </a:prstGeom>
        </p:spPr>
      </p:pic>
      <p:pic>
        <p:nvPicPr>
          <p:cNvPr id="27" name="图片 26" descr="girl4_3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62160" y="2857512"/>
            <a:ext cx="1371600" cy="771525"/>
          </a:xfrm>
          <a:prstGeom prst="rect">
            <a:avLst/>
          </a:prstGeom>
        </p:spPr>
      </p:pic>
      <p:pic>
        <p:nvPicPr>
          <p:cNvPr id="28" name="图片 27" descr="girl4_4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390920" y="2857512"/>
            <a:ext cx="1371600" cy="771525"/>
          </a:xfrm>
          <a:prstGeom prst="rect">
            <a:avLst/>
          </a:prstGeom>
        </p:spPr>
      </p:pic>
      <p:pic>
        <p:nvPicPr>
          <p:cNvPr id="29" name="图片 28" descr="girl4_6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819680" y="2857512"/>
            <a:ext cx="1371600" cy="771525"/>
          </a:xfrm>
          <a:prstGeom prst="rect">
            <a:avLst/>
          </a:prstGeom>
        </p:spPr>
      </p:pic>
      <p:pic>
        <p:nvPicPr>
          <p:cNvPr id="30" name="图片 29" descr="girl4_9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48440" y="2857512"/>
            <a:ext cx="1371600" cy="771525"/>
          </a:xfrm>
          <a:prstGeom prst="rect">
            <a:avLst/>
          </a:prstGeom>
        </p:spPr>
      </p:pic>
      <p:pic>
        <p:nvPicPr>
          <p:cNvPr id="31" name="图片 30" descr="girl4_12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677200" y="2857512"/>
            <a:ext cx="1371600" cy="771525"/>
          </a:xfrm>
          <a:prstGeom prst="rect">
            <a:avLst/>
          </a:prstGeom>
        </p:spPr>
      </p:pic>
      <p:pic>
        <p:nvPicPr>
          <p:cNvPr id="32" name="图片 31" descr="balance_1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33400" y="3714768"/>
            <a:ext cx="1371600" cy="1000125"/>
          </a:xfrm>
          <a:prstGeom prst="rect">
            <a:avLst/>
          </a:prstGeom>
        </p:spPr>
      </p:pic>
      <p:pic>
        <p:nvPicPr>
          <p:cNvPr id="33" name="图片 32" descr="balance_4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962160" y="3714768"/>
            <a:ext cx="1371600" cy="1000125"/>
          </a:xfrm>
          <a:prstGeom prst="rect">
            <a:avLst/>
          </a:prstGeom>
        </p:spPr>
      </p:pic>
      <p:pic>
        <p:nvPicPr>
          <p:cNvPr id="34" name="图片 33" descr="balance_5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390920" y="3714768"/>
            <a:ext cx="1371600" cy="1000125"/>
          </a:xfrm>
          <a:prstGeom prst="rect">
            <a:avLst/>
          </a:prstGeom>
        </p:spPr>
      </p:pic>
      <p:pic>
        <p:nvPicPr>
          <p:cNvPr id="35" name="图片 34" descr="balance_7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819680" y="3714768"/>
            <a:ext cx="1371600" cy="1000125"/>
          </a:xfrm>
          <a:prstGeom prst="rect">
            <a:avLst/>
          </a:prstGeom>
        </p:spPr>
      </p:pic>
      <p:pic>
        <p:nvPicPr>
          <p:cNvPr id="36" name="图片 35" descr="balance_11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248440" y="3714768"/>
            <a:ext cx="1371600" cy="1000125"/>
          </a:xfrm>
          <a:prstGeom prst="rect">
            <a:avLst/>
          </a:prstGeom>
        </p:spPr>
      </p:pic>
      <p:pic>
        <p:nvPicPr>
          <p:cNvPr id="37" name="图片 36" descr="balance_14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677200" y="3714768"/>
            <a:ext cx="1371600" cy="1000125"/>
          </a:xfrm>
          <a:prstGeom prst="rect">
            <a:avLst/>
          </a:prstGeom>
        </p:spPr>
      </p:pic>
      <p:pic>
        <p:nvPicPr>
          <p:cNvPr id="38" name="图片 37" descr="pedestrian_1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962160" y="4857776"/>
            <a:ext cx="1428760" cy="1071570"/>
          </a:xfrm>
          <a:prstGeom prst="rect">
            <a:avLst/>
          </a:prstGeom>
        </p:spPr>
      </p:pic>
      <p:pic>
        <p:nvPicPr>
          <p:cNvPr id="39" name="图片 38" descr="pedestrian_3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390920" y="4857776"/>
            <a:ext cx="1428760" cy="1071570"/>
          </a:xfrm>
          <a:prstGeom prst="rect">
            <a:avLst/>
          </a:prstGeom>
        </p:spPr>
      </p:pic>
      <p:pic>
        <p:nvPicPr>
          <p:cNvPr id="40" name="图片 39" descr="pedestrian_7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819680" y="4857776"/>
            <a:ext cx="1428760" cy="1071570"/>
          </a:xfrm>
          <a:prstGeom prst="rect">
            <a:avLst/>
          </a:prstGeom>
        </p:spPr>
      </p:pic>
      <p:pic>
        <p:nvPicPr>
          <p:cNvPr id="41" name="图片 40" descr="pedestrian_9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248440" y="4857776"/>
            <a:ext cx="1428760" cy="1071570"/>
          </a:xfrm>
          <a:prstGeom prst="rect">
            <a:avLst/>
          </a:prstGeom>
        </p:spPr>
      </p:pic>
      <p:pic>
        <p:nvPicPr>
          <p:cNvPr id="42" name="图片 41" descr="pedestrian_12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33400" y="4857776"/>
            <a:ext cx="1428760" cy="1071570"/>
          </a:xfrm>
          <a:prstGeom prst="rect">
            <a:avLst/>
          </a:prstGeom>
        </p:spPr>
      </p:pic>
      <p:pic>
        <p:nvPicPr>
          <p:cNvPr id="43" name="图片 42" descr="pedestrian_13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677200" y="4857776"/>
            <a:ext cx="1428760" cy="1071570"/>
          </a:xfrm>
          <a:prstGeom prst="rect">
            <a:avLst/>
          </a:prstGeom>
        </p:spPr>
      </p:pic>
      <p:sp>
        <p:nvSpPr>
          <p:cNvPr id="44" name="Title 1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Sample Results on Five Test Videos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0" y="1524000"/>
            <a:ext cx="432630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V1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V2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V3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V4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Result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5975" y="3974068"/>
            <a:ext cx="8217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[N-best] D. Park, D. </a:t>
            </a:r>
            <a:r>
              <a:rPr lang="en-US" dirty="0" err="1" smtClean="0"/>
              <a:t>Ramanan</a:t>
            </a:r>
            <a:r>
              <a:rPr lang="en-US" dirty="0" smtClean="0"/>
              <a:t>. "N-Best Maximal Decoders for Part Models”,  ICCV 2011.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3684" y="2012951"/>
            <a:ext cx="9489529" cy="1908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85720" y="1714488"/>
            <a:ext cx="3071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Quantitative results</a:t>
            </a:r>
            <a:endParaRPr lang="zh-CN" altLang="en-US" sz="2000" b="1" dirty="0">
              <a:solidFill>
                <a:srgbClr val="C00000"/>
              </a:solidFill>
              <a:latin typeface="Cambria Math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5720" y="1643050"/>
            <a:ext cx="2357454" cy="57150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project1_plo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1295400"/>
            <a:ext cx="8786842" cy="4806674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Result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tracking body part regions, we can achieve efficient scale and rotation invariant human pose tracking.</a:t>
            </a:r>
          </a:p>
          <a:p>
            <a:endParaRPr lang="en-US" dirty="0" smtClean="0"/>
          </a:p>
          <a:p>
            <a:r>
              <a:rPr lang="en-US" dirty="0" smtClean="0"/>
              <a:t>This method can be used for human tracking in complex sports videos.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23574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sz="67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Thank You</a:t>
            </a:r>
            <a:endParaRPr lang="zh-CN" altLang="en-US" sz="67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2137</TotalTime>
  <Words>507</Words>
  <Application>Microsoft Macintosh PowerPoint</Application>
  <PresentationFormat>On-screen Show (4:3)</PresentationFormat>
  <Paragraphs>150</Paragraphs>
  <Slides>30</Slides>
  <Notes>18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Office 主题</vt:lpstr>
      <vt:lpstr>公式</vt:lpstr>
      <vt:lpstr>Equation</vt:lpstr>
      <vt:lpstr>A Scale and Rotation Invariant Approach to Tracking Human Body Part Regions in Videos</vt:lpstr>
      <vt:lpstr>Challenges</vt:lpstr>
      <vt:lpstr>Previous Rectangular Part Methods</vt:lpstr>
      <vt:lpstr>Solution: Finding Body Part Regions</vt:lpstr>
      <vt:lpstr>Overview of the Method</vt:lpstr>
      <vt:lpstr>Tracking Body Part Regions</vt:lpstr>
      <vt:lpstr>The Non-tree Model</vt:lpstr>
      <vt:lpstr>Part Region Candidates</vt:lpstr>
      <vt:lpstr>3D Superpixels</vt:lpstr>
      <vt:lpstr>Partial Background Removal (Optional)</vt:lpstr>
      <vt:lpstr>Criteria</vt:lpstr>
      <vt:lpstr>Distance Term</vt:lpstr>
      <vt:lpstr>Overlap</vt:lpstr>
      <vt:lpstr>Size Ratio</vt:lpstr>
      <vt:lpstr>Shape Consistency Across Frames</vt:lpstr>
      <vt:lpstr>Motion Smoothness</vt:lpstr>
      <vt:lpstr>Color Consistency</vt:lpstr>
      <vt:lpstr>Inference on a Loopy Graph </vt:lpstr>
      <vt:lpstr>Convert to a Chain</vt:lpstr>
      <vt:lpstr>Convert to a Chain</vt:lpstr>
      <vt:lpstr>Convert to a Chain</vt:lpstr>
      <vt:lpstr>Cycle Removal</vt:lpstr>
      <vt:lpstr>Cycle Breaking</vt:lpstr>
      <vt:lpstr>Find Best-N Body Configurations on a Cycle</vt:lpstr>
      <vt:lpstr>Region Tracking on a Trellis</vt:lpstr>
      <vt:lpstr>Sample Results on Five Test Videos</vt:lpstr>
      <vt:lpstr>Comparison Result</vt:lpstr>
      <vt:lpstr>Comparison Result</vt:lpstr>
      <vt:lpstr>Conclusion</vt:lpstr>
      <vt:lpstr> Thank You</vt:lpstr>
    </vt:vector>
  </TitlesOfParts>
  <Company>Sky123.Org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Scale and Rotation Invariant Approach to Tracking Human Body Part Regions</dc:title>
  <dc:creator>Sky123.Org</dc:creator>
  <cp:lastModifiedBy>Hao</cp:lastModifiedBy>
  <cp:revision>153</cp:revision>
  <dcterms:created xsi:type="dcterms:W3CDTF">2013-06-28T06:16:06Z</dcterms:created>
  <dcterms:modified xsi:type="dcterms:W3CDTF">2013-06-28T06:16:13Z</dcterms:modified>
</cp:coreProperties>
</file>